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549" r:id="rId3"/>
    <p:sldId id="536" r:id="rId4"/>
    <p:sldId id="537" r:id="rId5"/>
    <p:sldId id="538" r:id="rId6"/>
    <p:sldId id="550" r:id="rId7"/>
    <p:sldId id="551" r:id="rId8"/>
    <p:sldId id="552" r:id="rId9"/>
    <p:sldId id="553" r:id="rId10"/>
    <p:sldId id="554" r:id="rId11"/>
    <p:sldId id="555" r:id="rId12"/>
    <p:sldId id="563" r:id="rId13"/>
    <p:sldId id="565" r:id="rId14"/>
    <p:sldId id="566" r:id="rId15"/>
    <p:sldId id="567" r:id="rId16"/>
    <p:sldId id="568" r:id="rId17"/>
    <p:sldId id="585" r:id="rId18"/>
    <p:sldId id="586" r:id="rId19"/>
    <p:sldId id="587" r:id="rId20"/>
    <p:sldId id="589" r:id="rId21"/>
    <p:sldId id="596" r:id="rId22"/>
    <p:sldId id="590" r:id="rId23"/>
    <p:sldId id="592" r:id="rId24"/>
    <p:sldId id="597" r:id="rId25"/>
    <p:sldId id="598" r:id="rId26"/>
    <p:sldId id="599" r:id="rId27"/>
    <p:sldId id="600" r:id="rId28"/>
    <p:sldId id="601" r:id="rId29"/>
    <p:sldId id="602" r:id="rId30"/>
    <p:sldId id="484" r:id="rId3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84"/>
    <a:srgbClr val="FB0024"/>
    <a:srgbClr val="FFFFFF"/>
    <a:srgbClr val="FFC1E6"/>
    <a:srgbClr val="E20068"/>
    <a:srgbClr val="F2F2E6"/>
    <a:srgbClr val="F7F7ED"/>
    <a:srgbClr val="F9F9EF"/>
    <a:srgbClr val="F1F1F1"/>
    <a:srgbClr val="7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3" autoAdjust="0"/>
    <p:restoredTop sz="94660"/>
  </p:normalViewPr>
  <p:slideViewPr>
    <p:cSldViewPr>
      <p:cViewPr varScale="1">
        <p:scale>
          <a:sx n="74" d="100"/>
          <a:sy n="74" d="100"/>
        </p:scale>
        <p:origin x="390" y="7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6/24/2015</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6/24/2015</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extLst>
      <p:ext uri="{BB962C8B-B14F-4D97-AF65-F5344CB8AC3E}">
        <p14:creationId xmlns:p14="http://schemas.microsoft.com/office/powerpoint/2010/main" val="10257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5017" b="19772"/>
          <a:stretch/>
        </p:blipFill>
        <p:spPr>
          <a:xfrm>
            <a:off x="-813" y="0"/>
            <a:ext cx="12196800" cy="5733255"/>
          </a:xfrm>
          <a:prstGeom prst="rect">
            <a:avLst/>
          </a:prstGeom>
        </p:spPr>
      </p:pic>
      <p:sp>
        <p:nvSpPr>
          <p:cNvPr id="7" name="矩形 6"/>
          <p:cNvSpPr/>
          <p:nvPr userDrawn="1"/>
        </p:nvSpPr>
        <p:spPr>
          <a:xfrm>
            <a:off x="6457627" y="2852936"/>
            <a:ext cx="5737548" cy="1584176"/>
          </a:xfrm>
          <a:prstGeom prst="rect">
            <a:avLst/>
          </a:prstGeom>
          <a:gradFill>
            <a:gsLst>
              <a:gs pos="0">
                <a:srgbClr val="E20084"/>
              </a:gs>
              <a:gs pos="100000">
                <a:srgbClr val="FB0024"/>
              </a:gs>
              <a:gs pos="100000">
                <a:schemeClr val="accent1">
                  <a:lumMod val="45000"/>
                  <a:lumOff val="55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 name="矩形 19"/>
          <p:cNvSpPr/>
          <p:nvPr userDrawn="1"/>
        </p:nvSpPr>
        <p:spPr>
          <a:xfrm>
            <a:off x="0" y="5733254"/>
            <a:ext cx="12195175" cy="1124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0" y="5733255"/>
            <a:ext cx="121959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913011" y="5445224"/>
            <a:ext cx="1873020" cy="1188668"/>
          </a:xfrm>
          <a:prstGeom prst="rect">
            <a:avLst/>
          </a:prstGeom>
          <a:gradFill>
            <a:gsLst>
              <a:gs pos="0">
                <a:srgbClr val="E20084"/>
              </a:gs>
              <a:gs pos="100000">
                <a:srgbClr val="FB0024"/>
              </a:gs>
              <a:gs pos="100000">
                <a:schemeClr val="accent1">
                  <a:lumMod val="45000"/>
                  <a:lumOff val="55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矩形 9"/>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a:t>
            </a:r>
            <a:r>
              <a:rPr lang="zh-CN" altLang="en-US" kern="0" dirty="0">
                <a:solidFill>
                  <a:schemeClr val="bg1"/>
                </a:solidFill>
                <a:latin typeface="微软雅黑" pitchFamily="34" charset="-122"/>
                <a:ea typeface="微软雅黑" pitchFamily="34" charset="-122"/>
              </a:rPr>
              <a:t>三</a:t>
            </a:r>
            <a:r>
              <a:rPr lang="zh-CN" altLang="en-US" kern="0" dirty="0" smtClean="0">
                <a:solidFill>
                  <a:schemeClr val="bg1"/>
                </a:solidFill>
                <a:latin typeface="微软雅黑" pitchFamily="34" charset="-122"/>
                <a:ea typeface="微软雅黑" pitchFamily="34" charset="-122"/>
              </a:rPr>
              <a:t>章</a:t>
            </a:r>
            <a:endParaRPr lang="zh-CN" altLang="en-US" kern="0" dirty="0">
              <a:solidFill>
                <a:schemeClr val="bg1"/>
              </a:solidFill>
              <a:latin typeface="微软雅黑" pitchFamily="34" charset="-122"/>
              <a:ea typeface="微软雅黑" pitchFamily="34" charset="-122"/>
            </a:endParaRPr>
          </a:p>
        </p:txBody>
      </p:sp>
      <p:sp>
        <p:nvSpPr>
          <p:cNvPr id="11"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kern="1200" dirty="0" smtClean="0">
                <a:solidFill>
                  <a:schemeClr val="bg1"/>
                </a:solidFill>
                <a:latin typeface="微软雅黑" pitchFamily="34" charset="-122"/>
                <a:ea typeface="微软雅黑" pitchFamily="34" charset="-122"/>
              </a:rPr>
              <a:t>怎样提升执行力</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3045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矩形 9"/>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a:t>
            </a:r>
            <a:r>
              <a:rPr lang="zh-CN" altLang="en-US" kern="0" dirty="0">
                <a:solidFill>
                  <a:schemeClr val="bg1"/>
                </a:solidFill>
                <a:latin typeface="微软雅黑" pitchFamily="34" charset="-122"/>
                <a:ea typeface="微软雅黑" pitchFamily="34" charset="-122"/>
              </a:rPr>
              <a:t>三</a:t>
            </a:r>
            <a:r>
              <a:rPr lang="zh-CN" altLang="en-US" kern="0" dirty="0" smtClean="0">
                <a:solidFill>
                  <a:schemeClr val="bg1"/>
                </a:solidFill>
                <a:latin typeface="微软雅黑" pitchFamily="34" charset="-122"/>
                <a:ea typeface="微软雅黑" pitchFamily="34" charset="-122"/>
              </a:rPr>
              <a:t>章</a:t>
            </a:r>
            <a:endParaRPr lang="zh-CN" altLang="en-US" kern="0" dirty="0">
              <a:solidFill>
                <a:schemeClr val="bg1"/>
              </a:solidFill>
              <a:latin typeface="微软雅黑" pitchFamily="34" charset="-122"/>
              <a:ea typeface="微软雅黑" pitchFamily="34" charset="-122"/>
            </a:endParaRPr>
          </a:p>
        </p:txBody>
      </p:sp>
      <p:sp>
        <p:nvSpPr>
          <p:cNvPr id="11"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kern="1200" dirty="0" smtClean="0">
                <a:solidFill>
                  <a:schemeClr val="bg1"/>
                </a:solidFill>
                <a:latin typeface="微软雅黑" pitchFamily="34" charset="-122"/>
                <a:ea typeface="微软雅黑" pitchFamily="34" charset="-122"/>
              </a:rPr>
              <a:t>对当前高校信息化的基本认识</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419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矩形 9"/>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a:t>
            </a:r>
            <a:r>
              <a:rPr lang="zh-CN" altLang="en-US" kern="0" dirty="0">
                <a:solidFill>
                  <a:schemeClr val="bg1"/>
                </a:solidFill>
                <a:latin typeface="微软雅黑" pitchFamily="34" charset="-122"/>
                <a:ea typeface="微软雅黑" pitchFamily="34" charset="-122"/>
              </a:rPr>
              <a:t>三</a:t>
            </a:r>
            <a:r>
              <a:rPr lang="zh-CN" altLang="en-US" kern="0" dirty="0" smtClean="0">
                <a:solidFill>
                  <a:schemeClr val="bg1"/>
                </a:solidFill>
                <a:latin typeface="微软雅黑" pitchFamily="34" charset="-122"/>
                <a:ea typeface="微软雅黑" pitchFamily="34" charset="-122"/>
              </a:rPr>
              <a:t>章</a:t>
            </a:r>
            <a:endParaRPr lang="zh-CN" altLang="en-US" kern="0" dirty="0">
              <a:solidFill>
                <a:schemeClr val="bg1"/>
              </a:solidFill>
              <a:latin typeface="微软雅黑" pitchFamily="34" charset="-122"/>
              <a:ea typeface="微软雅黑" pitchFamily="34" charset="-122"/>
            </a:endParaRPr>
          </a:p>
        </p:txBody>
      </p:sp>
      <p:sp>
        <p:nvSpPr>
          <p:cNvPr id="11"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kern="1200" dirty="0" smtClean="0">
                <a:solidFill>
                  <a:schemeClr val="bg1"/>
                </a:solidFill>
                <a:latin typeface="微软雅黑" pitchFamily="34" charset="-122"/>
                <a:ea typeface="微软雅黑" pitchFamily="34" charset="-122"/>
              </a:rPr>
              <a:t>对当前高校信息化的基本认识</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8553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矩形 10"/>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第四章</a:t>
            </a:r>
            <a:endParaRPr lang="zh-CN" altLang="en-US" kern="0" dirty="0">
              <a:solidFill>
                <a:schemeClr val="bg1"/>
              </a:solidFill>
              <a:latin typeface="微软雅黑" pitchFamily="34" charset="-122"/>
              <a:ea typeface="微软雅黑" pitchFamily="34" charset="-122"/>
            </a:endParaRPr>
          </a:p>
        </p:txBody>
      </p:sp>
      <p:sp>
        <p:nvSpPr>
          <p:cNvPr id="12" name="TextBox 2"/>
          <p:cNvSpPr txBox="1"/>
          <p:nvPr userDrawn="1"/>
        </p:nvSpPr>
        <p:spPr>
          <a:xfrm>
            <a:off x="1777107" y="561206"/>
            <a:ext cx="4824536" cy="400110"/>
          </a:xfrm>
          <a:prstGeom prst="rect">
            <a:avLst/>
          </a:prstGeom>
          <a:noFill/>
        </p:spPr>
        <p:txBody>
          <a:bodyPr wrap="square" rtlCol="0">
            <a:spAutoFit/>
          </a:bodyPr>
          <a:lstStyle/>
          <a:p>
            <a:pPr marL="0" algn="l" defTabSz="914400" rtl="0" eaLnBrk="1" latinLnBrk="0" hangingPunct="1"/>
            <a:r>
              <a:rPr lang="zh-CN" altLang="en-US" sz="2000" kern="1200" dirty="0" smtClean="0">
                <a:solidFill>
                  <a:schemeClr val="bg1"/>
                </a:solidFill>
                <a:latin typeface="微软雅黑" pitchFamily="34" charset="-122"/>
                <a:ea typeface="微软雅黑" pitchFamily="34" charset="-122"/>
              </a:rPr>
              <a:t>当前教育信息化的主旋律和发展趋势</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6320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Ｎ５">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矩形 10"/>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第五章</a:t>
            </a:r>
            <a:endParaRPr lang="zh-CN" altLang="en-US" kern="0" dirty="0">
              <a:solidFill>
                <a:schemeClr val="bg1"/>
              </a:solidFill>
              <a:latin typeface="微软雅黑" pitchFamily="34" charset="-122"/>
              <a:ea typeface="微软雅黑" pitchFamily="34" charset="-122"/>
            </a:endParaRPr>
          </a:p>
        </p:txBody>
      </p:sp>
      <p:sp>
        <p:nvSpPr>
          <p:cNvPr id="12" name="TextBox 2"/>
          <p:cNvSpPr txBox="1"/>
          <p:nvPr userDrawn="1"/>
        </p:nvSpPr>
        <p:spPr>
          <a:xfrm>
            <a:off x="1777107" y="561206"/>
            <a:ext cx="5616624" cy="400110"/>
          </a:xfrm>
          <a:prstGeom prst="rect">
            <a:avLst/>
          </a:prstGeom>
          <a:noFill/>
        </p:spPr>
        <p:txBody>
          <a:bodyPr wrap="square" rtlCol="0">
            <a:spAutoFit/>
          </a:bodyPr>
          <a:lstStyle/>
          <a:p>
            <a:pPr marL="0" algn="l" defTabSz="914400" rtl="0" eaLnBrk="1" latinLnBrk="0" hangingPunct="1"/>
            <a:r>
              <a:rPr lang="zh-CN" altLang="en-US" sz="2000" kern="1200" dirty="0" smtClean="0">
                <a:solidFill>
                  <a:schemeClr val="bg1"/>
                </a:solidFill>
                <a:latin typeface="微软雅黑" pitchFamily="34" charset="-122"/>
                <a:ea typeface="微软雅黑" pitchFamily="34" charset="-122"/>
              </a:rPr>
              <a:t>高校信息化建设存在的问题和需要解决的问题</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2657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尾页">
    <p:bg>
      <p:bgPr>
        <a:gradFill>
          <a:gsLst>
            <a:gs pos="0">
              <a:srgbClr val="7C7C7C"/>
            </a:gs>
            <a:gs pos="100000">
              <a:schemeClr val="tx1">
                <a:lumMod val="95000"/>
                <a:lumOff val="5000"/>
              </a:schemeClr>
            </a:gs>
          </a:gsLst>
          <a:path path="circle">
            <a:fillToRect l="50000" t="50000" r="50000" b="50000"/>
          </a:path>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1048575"/>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14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5175" cy="6858000"/>
          </a:xfrm>
          <a:prstGeom prst="rect">
            <a:avLst/>
          </a:prstGeom>
          <a:gradFill>
            <a:gsLst>
              <a:gs pos="0">
                <a:srgbClr val="F1F1E5"/>
              </a:gs>
              <a:gs pos="74000">
                <a:srgbClr val="F7F7ED"/>
              </a:gs>
              <a:gs pos="83000">
                <a:srgbClr val="F8F8EE"/>
              </a:gs>
              <a:gs pos="100000">
                <a:srgbClr val="F9F9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13" y="976635"/>
            <a:ext cx="12196800" cy="95250"/>
          </a:xfrm>
          <a:prstGeom prst="rect">
            <a:avLst/>
          </a:prstGeom>
          <a:gradFill>
            <a:gsLst>
              <a:gs pos="0">
                <a:srgbClr val="E20084"/>
              </a:gs>
              <a:gs pos="100000">
                <a:srgbClr val="FB0024"/>
              </a:gs>
              <a:gs pos="100000">
                <a:schemeClr val="accent1">
                  <a:lumMod val="45000"/>
                  <a:lumOff val="55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0" name="TextBox 3"/>
          <p:cNvSpPr txBox="1"/>
          <p:nvPr userDrawn="1"/>
        </p:nvSpPr>
        <p:spPr>
          <a:xfrm>
            <a:off x="829311" y="404664"/>
            <a:ext cx="1883900" cy="523220"/>
          </a:xfrm>
          <a:prstGeom prst="rect">
            <a:avLst/>
          </a:prstGeom>
          <a:noFill/>
        </p:spPr>
        <p:txBody>
          <a:bodyPr wrap="square">
            <a:spAutoFit/>
          </a:bodyPr>
          <a:lstStyle/>
          <a:p>
            <a:pPr algn="l">
              <a:defRPr/>
            </a:pPr>
            <a:r>
              <a:rPr lang="zh-CN" altLang="en-US" sz="2800" b="1" dirty="0" smtClean="0">
                <a:solidFill>
                  <a:srgbClr val="666666"/>
                </a:solidFill>
                <a:latin typeface="微软雅黑" pitchFamily="34" charset="-122"/>
                <a:ea typeface="微软雅黑" pitchFamily="34" charset="-122"/>
              </a:rPr>
              <a:t>欢迎各位</a:t>
            </a:r>
            <a:endParaRPr lang="zh-CN" altLang="en-US" sz="2800" b="1" dirty="0">
              <a:solidFill>
                <a:srgbClr val="666666"/>
              </a:solidFill>
              <a:latin typeface="微软雅黑" pitchFamily="34" charset="-122"/>
              <a:ea typeface="微软雅黑" pitchFamily="34" charset="-122"/>
            </a:endParaRPr>
          </a:p>
        </p:txBody>
      </p:sp>
      <p:sp>
        <p:nvSpPr>
          <p:cNvPr id="11" name="矩形 24"/>
          <p:cNvSpPr>
            <a:spLocks noChangeArrowheads="1"/>
          </p:cNvSpPr>
          <p:nvPr userDrawn="1"/>
        </p:nvSpPr>
        <p:spPr bwMode="auto">
          <a:xfrm>
            <a:off x="2713211" y="558552"/>
            <a:ext cx="2448272" cy="369332"/>
          </a:xfrm>
          <a:prstGeom prst="rect">
            <a:avLst/>
          </a:prstGeom>
          <a:noFill/>
          <a:ln w="9525">
            <a:noFill/>
            <a:miter lim="800000"/>
            <a:headEnd/>
            <a:tailEnd/>
          </a:ln>
        </p:spPr>
        <p:txBody>
          <a:bodyPr wrap="square">
            <a:spAutoFit/>
          </a:bodyPr>
          <a:lstStyle/>
          <a:p>
            <a:r>
              <a:rPr lang="en-US" altLang="zh-CN" b="1" dirty="0" smtClean="0">
                <a:solidFill>
                  <a:srgbClr val="FFC000"/>
                </a:solidFill>
                <a:ea typeface="微软雅黑" pitchFamily="34" charset="-122"/>
                <a:cs typeface="Arial Unicode MS" pitchFamily="34" charset="-122"/>
              </a:rPr>
              <a:t>Welcome</a:t>
            </a:r>
            <a:endParaRPr lang="en-US" altLang="zh-CN" b="1" dirty="0">
              <a:solidFill>
                <a:srgbClr val="FFC000"/>
              </a:solidFill>
              <a:ea typeface="微软雅黑" pitchFamily="34" charset="-122"/>
              <a:cs typeface="Arial Unicode MS" pitchFamily="34" charset="-122"/>
            </a:endParaRPr>
          </a:p>
        </p:txBody>
      </p:sp>
      <p:sp>
        <p:nvSpPr>
          <p:cNvPr id="13" name="TextBox 15"/>
          <p:cNvSpPr txBox="1"/>
          <p:nvPr userDrawn="1"/>
        </p:nvSpPr>
        <p:spPr>
          <a:xfrm>
            <a:off x="11091290" y="6330806"/>
            <a:ext cx="982961" cy="338554"/>
          </a:xfrm>
          <a:prstGeom prst="rect">
            <a:avLst/>
          </a:prstGeom>
          <a:noFill/>
        </p:spPr>
        <p:txBody>
          <a:bodyPr wrap="none" rtlCol="0">
            <a:spAutoFit/>
          </a:bodyPr>
          <a:lstStyle/>
          <a:p>
            <a:r>
              <a:rPr lang="en-US" altLang="zh-CN" sz="1600" dirty="0" smtClean="0">
                <a:solidFill>
                  <a:schemeClr val="bg1">
                    <a:lumMod val="50000"/>
                  </a:schemeClr>
                </a:solidFill>
              </a:rPr>
              <a:t>—  </a:t>
            </a:r>
            <a:fld id="{2EEF1883-7A0E-4F66-9932-E581691AD397}" type="slidenum">
              <a:rPr lang="zh-CN" altLang="en-US" sz="1600" smtClean="0">
                <a:solidFill>
                  <a:schemeClr val="bg1">
                    <a:lumMod val="50000"/>
                  </a:schemeClr>
                </a:solidFill>
              </a:rPr>
              <a:pPr/>
              <a:t>‹#›</a:t>
            </a:fld>
            <a:r>
              <a:rPr lang="zh-CN" altLang="en-US" sz="1600" dirty="0" smtClean="0">
                <a:solidFill>
                  <a:schemeClr val="bg1">
                    <a:lumMod val="50000"/>
                  </a:schemeClr>
                </a:solidFill>
              </a:rPr>
              <a:t> </a:t>
            </a:r>
            <a:r>
              <a:rPr lang="en-US" altLang="zh-CN" sz="1600" dirty="0" smtClean="0">
                <a:solidFill>
                  <a:schemeClr val="bg1">
                    <a:lumMod val="50000"/>
                  </a:schemeClr>
                </a:solidFill>
              </a:rPr>
              <a:t>—</a:t>
            </a:r>
            <a:r>
              <a:rPr lang="zh-CN" altLang="en-US" sz="1600" dirty="0" smtClean="0">
                <a:solidFill>
                  <a:schemeClr val="bg1">
                    <a:lumMod val="50000"/>
                  </a:schemeClr>
                </a:solidFill>
              </a:rPr>
              <a:t> </a:t>
            </a:r>
            <a:endParaRPr lang="zh-CN" altLang="en-US" sz="1600" b="0" dirty="0">
              <a:solidFill>
                <a:schemeClr val="bg1">
                  <a:lumMod val="50000"/>
                </a:schemeClr>
              </a:solidFill>
              <a:latin typeface="微软雅黑" pitchFamily="34" charset="-122"/>
              <a:ea typeface="微软雅黑" pitchFamily="34" charset="-122"/>
            </a:endParaRPr>
          </a:p>
        </p:txBody>
      </p:sp>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0701" y="459361"/>
            <a:ext cx="1733550" cy="485775"/>
          </a:xfrm>
          <a:prstGeom prst="rect">
            <a:avLst/>
          </a:prstGeom>
        </p:spPr>
      </p:pic>
    </p:spTree>
    <p:extLst>
      <p:ext uri="{BB962C8B-B14F-4D97-AF65-F5344CB8AC3E}">
        <p14:creationId xmlns:p14="http://schemas.microsoft.com/office/powerpoint/2010/main" val="167951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5175" cy="6858000"/>
          </a:xfrm>
          <a:prstGeom prst="rect">
            <a:avLst/>
          </a:prstGeom>
          <a:gradFill>
            <a:gsLst>
              <a:gs pos="0">
                <a:srgbClr val="F1F1E5"/>
              </a:gs>
              <a:gs pos="74000">
                <a:srgbClr val="F7F7ED"/>
              </a:gs>
              <a:gs pos="83000">
                <a:srgbClr val="F8F8EE"/>
              </a:gs>
              <a:gs pos="100000">
                <a:srgbClr val="F9F9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13" y="976635"/>
            <a:ext cx="12196800" cy="95250"/>
          </a:xfrm>
          <a:prstGeom prst="rect">
            <a:avLst/>
          </a:prstGeom>
          <a:gradFill>
            <a:gsLst>
              <a:gs pos="0">
                <a:srgbClr val="E20084"/>
              </a:gs>
              <a:gs pos="100000">
                <a:srgbClr val="FB0024"/>
              </a:gs>
              <a:gs pos="100000">
                <a:schemeClr val="accent1">
                  <a:lumMod val="45000"/>
                  <a:lumOff val="55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2" name="TextBox 3"/>
          <p:cNvSpPr txBox="1"/>
          <p:nvPr userDrawn="1"/>
        </p:nvSpPr>
        <p:spPr>
          <a:xfrm>
            <a:off x="829311" y="404664"/>
            <a:ext cx="1451852" cy="523220"/>
          </a:xfrm>
          <a:prstGeom prst="rect">
            <a:avLst/>
          </a:prstGeom>
          <a:noFill/>
        </p:spPr>
        <p:txBody>
          <a:bodyPr wrap="square">
            <a:spAutoFit/>
          </a:bodyPr>
          <a:lstStyle/>
          <a:p>
            <a:pPr algn="l">
              <a:defRPr/>
            </a:pPr>
            <a:r>
              <a:rPr lang="zh-CN" altLang="en-US" sz="2800" b="1" dirty="0" smtClean="0">
                <a:solidFill>
                  <a:srgbClr val="666666"/>
                </a:solidFill>
                <a:latin typeface="微软雅黑" pitchFamily="34" charset="-122"/>
                <a:ea typeface="微软雅黑" pitchFamily="34" charset="-122"/>
              </a:rPr>
              <a:t>新局面</a:t>
            </a:r>
            <a:endParaRPr lang="zh-CN" altLang="en-US" sz="2800" b="1" dirty="0">
              <a:solidFill>
                <a:srgbClr val="666666"/>
              </a:solidFill>
              <a:latin typeface="微软雅黑" pitchFamily="34" charset="-122"/>
              <a:ea typeface="微软雅黑" pitchFamily="34" charset="-122"/>
            </a:endParaRPr>
          </a:p>
        </p:txBody>
      </p:sp>
      <p:sp>
        <p:nvSpPr>
          <p:cNvPr id="13" name="矩形 24"/>
          <p:cNvSpPr>
            <a:spLocks noChangeArrowheads="1"/>
          </p:cNvSpPr>
          <p:nvPr userDrawn="1"/>
        </p:nvSpPr>
        <p:spPr bwMode="auto">
          <a:xfrm>
            <a:off x="2137147" y="558552"/>
            <a:ext cx="2448272" cy="369332"/>
          </a:xfrm>
          <a:prstGeom prst="rect">
            <a:avLst/>
          </a:prstGeom>
          <a:noFill/>
          <a:ln w="9525">
            <a:noFill/>
            <a:miter lim="800000"/>
            <a:headEnd/>
            <a:tailEnd/>
          </a:ln>
        </p:spPr>
        <p:txBody>
          <a:bodyPr wrap="square">
            <a:spAutoFit/>
          </a:bodyPr>
          <a:lstStyle/>
          <a:p>
            <a:r>
              <a:rPr lang="en-US" altLang="zh-CN" b="1" dirty="0">
                <a:solidFill>
                  <a:srgbClr val="FFC000"/>
                </a:solidFill>
                <a:ea typeface="微软雅黑" pitchFamily="34" charset="-122"/>
                <a:cs typeface="Arial Unicode MS" pitchFamily="34" charset="-122"/>
              </a:rPr>
              <a:t>TRANSITION PAGE</a:t>
            </a:r>
            <a:endParaRPr lang="zh-CN" altLang="en-US" b="1" dirty="0">
              <a:solidFill>
                <a:srgbClr val="FFC000"/>
              </a:solidFill>
              <a:ea typeface="微软雅黑" pitchFamily="34" charset="-122"/>
              <a:cs typeface="Arial Unicode MS" pitchFamily="34" charset="-122"/>
            </a:endParaRPr>
          </a:p>
        </p:txBody>
      </p:sp>
      <p:sp>
        <p:nvSpPr>
          <p:cNvPr id="14" name="TextBox 15"/>
          <p:cNvSpPr txBox="1"/>
          <p:nvPr userDrawn="1"/>
        </p:nvSpPr>
        <p:spPr>
          <a:xfrm>
            <a:off x="11091290" y="6330806"/>
            <a:ext cx="982961" cy="338554"/>
          </a:xfrm>
          <a:prstGeom prst="rect">
            <a:avLst/>
          </a:prstGeom>
          <a:noFill/>
        </p:spPr>
        <p:txBody>
          <a:bodyPr wrap="none" rtlCol="0">
            <a:spAutoFit/>
          </a:bodyPr>
          <a:lstStyle/>
          <a:p>
            <a:r>
              <a:rPr lang="en-US" altLang="zh-CN" sz="1600" dirty="0" smtClean="0">
                <a:solidFill>
                  <a:schemeClr val="bg1">
                    <a:lumMod val="50000"/>
                  </a:schemeClr>
                </a:solidFill>
              </a:rPr>
              <a:t>—  </a:t>
            </a:r>
            <a:fld id="{2EEF1883-7A0E-4F66-9932-E581691AD397}" type="slidenum">
              <a:rPr lang="zh-CN" altLang="en-US" sz="1600" smtClean="0">
                <a:solidFill>
                  <a:schemeClr val="bg1">
                    <a:lumMod val="50000"/>
                  </a:schemeClr>
                </a:solidFill>
              </a:rPr>
              <a:pPr/>
              <a:t>‹#›</a:t>
            </a:fld>
            <a:r>
              <a:rPr lang="zh-CN" altLang="en-US" sz="1600" dirty="0" smtClean="0">
                <a:solidFill>
                  <a:schemeClr val="bg1">
                    <a:lumMod val="50000"/>
                  </a:schemeClr>
                </a:solidFill>
              </a:rPr>
              <a:t> </a:t>
            </a:r>
            <a:r>
              <a:rPr lang="en-US" altLang="zh-CN" sz="1600" dirty="0" smtClean="0">
                <a:solidFill>
                  <a:schemeClr val="bg1">
                    <a:lumMod val="50000"/>
                  </a:schemeClr>
                </a:solidFill>
              </a:rPr>
              <a:t>—</a:t>
            </a:r>
            <a:r>
              <a:rPr lang="zh-CN" altLang="en-US" sz="1600" dirty="0" smtClean="0">
                <a:solidFill>
                  <a:schemeClr val="bg1">
                    <a:lumMod val="50000"/>
                  </a:schemeClr>
                </a:solidFill>
              </a:rPr>
              <a:t> </a:t>
            </a:r>
            <a:endParaRPr lang="zh-CN" altLang="en-US" sz="1600" b="0" dirty="0">
              <a:solidFill>
                <a:schemeClr val="bg1">
                  <a:lumMod val="50000"/>
                </a:schemeClr>
              </a:solidFill>
              <a:latin typeface="微软雅黑" pitchFamily="34" charset="-122"/>
              <a:ea typeface="微软雅黑" pitchFamily="34" charset="-122"/>
            </a:endParaRPr>
          </a:p>
        </p:txBody>
      </p:sp>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0701" y="459361"/>
            <a:ext cx="1733550" cy="485775"/>
          </a:xfrm>
          <a:prstGeom prst="rect">
            <a:avLst/>
          </a:prstGeom>
        </p:spPr>
      </p:pic>
    </p:spTree>
    <p:extLst>
      <p:ext uri="{BB962C8B-B14F-4D97-AF65-F5344CB8AC3E}">
        <p14:creationId xmlns:p14="http://schemas.microsoft.com/office/powerpoint/2010/main" val="370035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Ｎ２">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矩形 4"/>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第一</a:t>
            </a:r>
            <a:r>
              <a:rPr lang="zh-CN" altLang="en-US" kern="0" dirty="0">
                <a:solidFill>
                  <a:schemeClr val="bg1"/>
                </a:solidFill>
                <a:latin typeface="微软雅黑" pitchFamily="34" charset="-122"/>
                <a:ea typeface="微软雅黑" pitchFamily="34" charset="-122"/>
              </a:rPr>
              <a:t>章</a:t>
            </a:r>
          </a:p>
        </p:txBody>
      </p:sp>
      <p:sp>
        <p:nvSpPr>
          <p:cNvPr id="6"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itchFamily="34" charset="-122"/>
                <a:ea typeface="微软雅黑" pitchFamily="34" charset="-122"/>
              </a:rPr>
              <a:t>协会几年来的工作</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3625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Ｎ２">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矩形 4"/>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第二章</a:t>
            </a:r>
            <a:endParaRPr lang="zh-CN" altLang="en-US" kern="0" dirty="0">
              <a:solidFill>
                <a:schemeClr val="bg1"/>
              </a:solidFill>
              <a:latin typeface="微软雅黑" pitchFamily="34" charset="-122"/>
              <a:ea typeface="微软雅黑" pitchFamily="34" charset="-122"/>
            </a:endParaRPr>
          </a:p>
        </p:txBody>
      </p:sp>
      <p:sp>
        <p:nvSpPr>
          <p:cNvPr id="6"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itchFamily="34" charset="-122"/>
                <a:ea typeface="微软雅黑" pitchFamily="34" charset="-122"/>
              </a:rPr>
              <a:t>各高校信息化建设的成果</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836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过渡页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5099" y="1051740"/>
            <a:ext cx="4504951" cy="5454455"/>
          </a:xfrm>
          <a:prstGeom prst="rect">
            <a:avLst/>
          </a:prstGeom>
        </p:spPr>
      </p:pic>
      <p:sp>
        <p:nvSpPr>
          <p:cNvPr id="2" name="矩形 1"/>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第一</a:t>
            </a:r>
            <a:r>
              <a:rPr lang="zh-CN" altLang="en-US" kern="0" dirty="0">
                <a:solidFill>
                  <a:schemeClr val="bg1"/>
                </a:solidFill>
                <a:latin typeface="微软雅黑" pitchFamily="34" charset="-122"/>
                <a:ea typeface="微软雅黑" pitchFamily="34" charset="-122"/>
              </a:rPr>
              <a:t>章</a:t>
            </a:r>
          </a:p>
        </p:txBody>
      </p:sp>
      <p:sp>
        <p:nvSpPr>
          <p:cNvPr id="5" name="矩形 4"/>
          <p:cNvSpPr/>
          <p:nvPr userDrawn="1"/>
        </p:nvSpPr>
        <p:spPr>
          <a:xfrm>
            <a:off x="1712640" y="476672"/>
            <a:ext cx="10482535" cy="576064"/>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5"/>
          <p:cNvSpPr txBox="1"/>
          <p:nvPr userDrawn="1"/>
        </p:nvSpPr>
        <p:spPr>
          <a:xfrm>
            <a:off x="11091290" y="620688"/>
            <a:ext cx="982961" cy="338554"/>
          </a:xfrm>
          <a:prstGeom prst="rect">
            <a:avLst/>
          </a:prstGeom>
          <a:noFill/>
        </p:spPr>
        <p:txBody>
          <a:bodyPr wrap="none" rtlCol="0">
            <a:spAutoFit/>
          </a:bodyPr>
          <a:lstStyle/>
          <a:p>
            <a:r>
              <a:rPr lang="en-US" altLang="zh-CN" sz="1600" dirty="0" smtClean="0">
                <a:solidFill>
                  <a:schemeClr val="bg1"/>
                </a:solidFill>
              </a:rPr>
              <a:t>—  </a:t>
            </a:r>
            <a:fld id="{2EEF1883-7A0E-4F66-9932-E581691AD397}" type="slidenum">
              <a:rPr lang="zh-CN" altLang="en-US" sz="1600" smtClean="0">
                <a:solidFill>
                  <a:schemeClr val="bg1"/>
                </a:solidFill>
              </a:rPr>
              <a:pPr/>
              <a:t>‹#›</a:t>
            </a:fld>
            <a:r>
              <a:rPr lang="zh-CN" altLang="en-US" sz="1600" dirty="0" smtClean="0">
                <a:solidFill>
                  <a:schemeClr val="bg1"/>
                </a:solidFill>
              </a:rPr>
              <a:t> </a:t>
            </a:r>
            <a:r>
              <a:rPr lang="en-US" altLang="zh-CN" sz="1600" dirty="0" smtClean="0">
                <a:solidFill>
                  <a:schemeClr val="bg1"/>
                </a:solidFill>
              </a:rPr>
              <a:t>—</a:t>
            </a:r>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sp>
        <p:nvSpPr>
          <p:cNvPr id="7"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itchFamily="34" charset="-122"/>
                <a:ea typeface="微软雅黑" pitchFamily="34" charset="-122"/>
              </a:rPr>
              <a:t>协会几年来的工作</a:t>
            </a:r>
            <a:endParaRPr lang="zh-CN" altLang="en-US" sz="2000" kern="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5513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过渡页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第一</a:t>
            </a:r>
            <a:r>
              <a:rPr lang="zh-CN" altLang="en-US" kern="0" dirty="0">
                <a:solidFill>
                  <a:schemeClr val="bg1"/>
                </a:solidFill>
                <a:latin typeface="微软雅黑" pitchFamily="34" charset="-122"/>
                <a:ea typeface="微软雅黑" pitchFamily="34" charset="-122"/>
              </a:rPr>
              <a:t>章</a:t>
            </a:r>
          </a:p>
        </p:txBody>
      </p:sp>
      <p:sp>
        <p:nvSpPr>
          <p:cNvPr id="5" name="矩形 4"/>
          <p:cNvSpPr/>
          <p:nvPr userDrawn="1"/>
        </p:nvSpPr>
        <p:spPr>
          <a:xfrm>
            <a:off x="1712640" y="476672"/>
            <a:ext cx="10482535" cy="576064"/>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5"/>
          <p:cNvSpPr txBox="1"/>
          <p:nvPr userDrawn="1"/>
        </p:nvSpPr>
        <p:spPr>
          <a:xfrm>
            <a:off x="11091290" y="620688"/>
            <a:ext cx="982961" cy="338554"/>
          </a:xfrm>
          <a:prstGeom prst="rect">
            <a:avLst/>
          </a:prstGeom>
          <a:noFill/>
        </p:spPr>
        <p:txBody>
          <a:bodyPr wrap="none" rtlCol="0">
            <a:spAutoFit/>
          </a:bodyPr>
          <a:lstStyle/>
          <a:p>
            <a:r>
              <a:rPr lang="en-US" altLang="zh-CN" sz="1600" dirty="0" smtClean="0">
                <a:solidFill>
                  <a:schemeClr val="bg1"/>
                </a:solidFill>
              </a:rPr>
              <a:t>—  </a:t>
            </a:r>
            <a:fld id="{2EEF1883-7A0E-4F66-9932-E581691AD397}" type="slidenum">
              <a:rPr lang="zh-CN" altLang="en-US" sz="1600" smtClean="0">
                <a:solidFill>
                  <a:schemeClr val="bg1"/>
                </a:solidFill>
              </a:rPr>
              <a:pPr/>
              <a:t>‹#›</a:t>
            </a:fld>
            <a:r>
              <a:rPr lang="zh-CN" altLang="en-US" sz="1600" dirty="0" smtClean="0">
                <a:solidFill>
                  <a:schemeClr val="bg1"/>
                </a:solidFill>
              </a:rPr>
              <a:t> </a:t>
            </a:r>
            <a:r>
              <a:rPr lang="en-US" altLang="zh-CN" sz="1600" dirty="0" smtClean="0">
                <a:solidFill>
                  <a:schemeClr val="bg1"/>
                </a:solidFill>
              </a:rPr>
              <a:t>—</a:t>
            </a:r>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sp>
        <p:nvSpPr>
          <p:cNvPr id="12" name="TextBox 11"/>
          <p:cNvSpPr txBox="1"/>
          <p:nvPr userDrawn="1"/>
        </p:nvSpPr>
        <p:spPr>
          <a:xfrm>
            <a:off x="3235793" y="5733256"/>
            <a:ext cx="1031052" cy="430887"/>
          </a:xfrm>
          <a:prstGeom prst="rect">
            <a:avLst/>
          </a:prstGeom>
          <a:noFill/>
        </p:spPr>
        <p:txBody>
          <a:bodyPr wrap="none" rtlCol="0">
            <a:spAutoFit/>
          </a:bodyPr>
          <a:lstStyle/>
          <a:p>
            <a:pPr algn="ctr"/>
            <a:r>
              <a:rPr lang="zh-CN" altLang="en-US" sz="2200" dirty="0" smtClean="0">
                <a:solidFill>
                  <a:schemeClr val="bg1"/>
                </a:solidFill>
                <a:latin typeface="微软雅黑" pitchFamily="34" charset="-122"/>
                <a:ea typeface="微软雅黑" pitchFamily="34" charset="-122"/>
              </a:rPr>
              <a:t>余世维</a:t>
            </a:r>
            <a:endParaRPr lang="zh-CN" altLang="en-US" sz="2200" dirty="0">
              <a:solidFill>
                <a:schemeClr val="bg1"/>
              </a:solidFill>
              <a:latin typeface="微软雅黑" pitchFamily="34" charset="-122"/>
              <a:ea typeface="微软雅黑" pitchFamily="34" charset="-122"/>
            </a:endParaRPr>
          </a:p>
        </p:txBody>
      </p:sp>
      <p:sp>
        <p:nvSpPr>
          <p:cNvPr id="9" name="TextBox 2"/>
          <p:cNvSpPr txBox="1"/>
          <p:nvPr userDrawn="1"/>
        </p:nvSpPr>
        <p:spPr>
          <a:xfrm>
            <a:off x="1777107" y="561206"/>
            <a:ext cx="3528392" cy="400110"/>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itchFamily="34" charset="-122"/>
                <a:ea typeface="微软雅黑" pitchFamily="34" charset="-122"/>
              </a:rPr>
              <a:t>协会几年来的工作</a:t>
            </a:r>
            <a:endParaRPr lang="zh-CN" altLang="en-US" sz="2000" kern="1200" dirty="0">
              <a:solidFill>
                <a:schemeClr val="bg1"/>
              </a:solidFill>
              <a:latin typeface="微软雅黑" pitchFamily="34" charset="-122"/>
              <a:ea typeface="微软雅黑" pitchFamily="34" charset="-122"/>
            </a:endParaRPr>
          </a:p>
        </p:txBody>
      </p:sp>
      <p:pic>
        <p:nvPicPr>
          <p:cNvPr id="13" name="Picture 4" descr="F:\360云盘\02-个人资料\！PPT图片及版面资源\06-PPT精选插图\03-人物\mf821-0216678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12640" y="1040160"/>
            <a:ext cx="4134047" cy="54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6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序言</a:t>
            </a:r>
            <a:endParaRPr lang="zh-CN" altLang="en-US" kern="0"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矩形 5"/>
          <p:cNvSpPr/>
          <p:nvPr userDrawn="1"/>
        </p:nvSpPr>
        <p:spPr>
          <a:xfrm>
            <a:off x="1" y="576595"/>
            <a:ext cx="1489076" cy="369332"/>
          </a:xfrm>
          <a:prstGeom prst="rect">
            <a:avLst/>
          </a:prstGeom>
        </p:spPr>
        <p:txBody>
          <a:bodyPr wrap="square">
            <a:spAutoFit/>
          </a:bodyPr>
          <a:lstStyle/>
          <a:p>
            <a:pPr lvl="0" algn="ctr">
              <a:defRPr/>
            </a:pPr>
            <a:r>
              <a:rPr lang="zh-CN" altLang="en-US" kern="0" dirty="0" smtClean="0">
                <a:solidFill>
                  <a:schemeClr val="bg1"/>
                </a:solidFill>
                <a:latin typeface="微软雅黑" pitchFamily="34" charset="-122"/>
                <a:ea typeface="微软雅黑" pitchFamily="34" charset="-122"/>
              </a:rPr>
              <a:t>序言</a:t>
            </a:r>
            <a:endParaRPr lang="zh-CN" altLang="en-US" kern="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7502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0" y="0"/>
            <a:ext cx="12195175" cy="6858000"/>
          </a:xfrm>
          <a:prstGeom prst="rect">
            <a:avLst/>
          </a:prstGeom>
          <a:gradFill>
            <a:gsLst>
              <a:gs pos="0">
                <a:srgbClr val="F1F1E5"/>
              </a:gs>
              <a:gs pos="74000">
                <a:srgbClr val="F7F7ED"/>
              </a:gs>
              <a:gs pos="83000">
                <a:srgbClr val="F8F8EE"/>
              </a:gs>
              <a:gs pos="100000">
                <a:srgbClr val="F9F9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813" y="6506195"/>
            <a:ext cx="12196800" cy="95250"/>
          </a:xfrm>
          <a:prstGeom prst="rect">
            <a:avLst/>
          </a:prstGeom>
          <a:gradFill>
            <a:gsLst>
              <a:gs pos="0">
                <a:srgbClr val="E20084"/>
              </a:gs>
              <a:gs pos="100000">
                <a:srgbClr val="FB0024"/>
              </a:gs>
              <a:gs pos="100000">
                <a:schemeClr val="accent1">
                  <a:lumMod val="45000"/>
                  <a:lumOff val="55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5" name="矩形 4"/>
          <p:cNvSpPr/>
          <p:nvPr userDrawn="1"/>
        </p:nvSpPr>
        <p:spPr>
          <a:xfrm>
            <a:off x="0" y="476672"/>
            <a:ext cx="1280593" cy="576064"/>
          </a:xfrm>
          <a:prstGeom prst="rect">
            <a:avLst/>
          </a:prstGeom>
          <a:solidFill>
            <a:srgbClr val="E20084">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712640" y="476672"/>
            <a:ext cx="10482535" cy="576064"/>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userDrawn="1"/>
        </p:nvSpPr>
        <p:spPr>
          <a:xfrm>
            <a:off x="1280593" y="476672"/>
            <a:ext cx="304110" cy="576064"/>
          </a:xfrm>
          <a:prstGeom prst="rtTriangle">
            <a:avLst/>
          </a:prstGeom>
          <a:solidFill>
            <a:srgbClr val="E20084">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直角三角形 7"/>
          <p:cNvSpPr/>
          <p:nvPr userDrawn="1"/>
        </p:nvSpPr>
        <p:spPr>
          <a:xfrm flipH="1" flipV="1">
            <a:off x="1406641" y="476672"/>
            <a:ext cx="306000" cy="576064"/>
          </a:xfrm>
          <a:prstGeom prst="rtTriangle">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TextBox 15"/>
          <p:cNvSpPr txBox="1"/>
          <p:nvPr userDrawn="1"/>
        </p:nvSpPr>
        <p:spPr>
          <a:xfrm>
            <a:off x="11091290" y="620688"/>
            <a:ext cx="982961" cy="338554"/>
          </a:xfrm>
          <a:prstGeom prst="rect">
            <a:avLst/>
          </a:prstGeom>
          <a:noFill/>
        </p:spPr>
        <p:txBody>
          <a:bodyPr wrap="none" rtlCol="0">
            <a:spAutoFit/>
          </a:bodyPr>
          <a:lstStyle/>
          <a:p>
            <a:r>
              <a:rPr lang="en-US" altLang="zh-CN" sz="1600" dirty="0" smtClean="0">
                <a:solidFill>
                  <a:schemeClr val="bg1"/>
                </a:solidFill>
              </a:rPr>
              <a:t>—  </a:t>
            </a:r>
            <a:fld id="{2EEF1883-7A0E-4F66-9932-E581691AD397}" type="slidenum">
              <a:rPr lang="zh-CN" altLang="en-US" sz="1600" smtClean="0">
                <a:solidFill>
                  <a:schemeClr val="bg1"/>
                </a:solidFill>
              </a:rPr>
              <a:pPr/>
              <a:t>‹#›</a:t>
            </a:fld>
            <a:r>
              <a:rPr lang="zh-CN" altLang="en-US" sz="1600" dirty="0" smtClean="0">
                <a:solidFill>
                  <a:schemeClr val="bg1"/>
                </a:solidFill>
              </a:rPr>
              <a:t> </a:t>
            </a:r>
            <a:r>
              <a:rPr lang="en-US" altLang="zh-CN" sz="1600" dirty="0" smtClean="0">
                <a:solidFill>
                  <a:schemeClr val="bg1"/>
                </a:solidFill>
              </a:rPr>
              <a:t>—</a:t>
            </a:r>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pic>
        <p:nvPicPr>
          <p:cNvPr id="11" name="图片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340701" y="6006752"/>
            <a:ext cx="1733550" cy="4857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7" r:id="rId2"/>
    <p:sldLayoutId id="2147483680" r:id="rId3"/>
    <p:sldLayoutId id="2147483666" r:id="rId4"/>
    <p:sldLayoutId id="2147483686" r:id="rId5"/>
    <p:sldLayoutId id="2147483681" r:id="rId6"/>
    <p:sldLayoutId id="2147483682" r:id="rId7"/>
    <p:sldLayoutId id="2147483650" r:id="rId8"/>
    <p:sldLayoutId id="2147483683" r:id="rId9"/>
    <p:sldLayoutId id="2147483673" r:id="rId10"/>
    <p:sldLayoutId id="2147483684" r:id="rId11"/>
    <p:sldLayoutId id="2147483685" r:id="rId12"/>
    <p:sldLayoutId id="2147483677" r:id="rId13"/>
    <p:sldLayoutId id="2147483687" r:id="rId14"/>
    <p:sldLayoutId id="2147483655" r:id="rId15"/>
    <p:sldLayoutId id="2147483665" r:id="rId16"/>
    <p:sldLayoutId id="214748367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16.xml"/><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10" Type="http://schemas.openxmlformats.org/officeDocument/2006/relationships/image" Target="../media/image34.png"/><Relationship Id="rId4" Type="http://schemas.openxmlformats.org/officeDocument/2006/relationships/image" Target="../media/image30.jpe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01643" y="2924944"/>
            <a:ext cx="3816424" cy="1323439"/>
          </a:xfrm>
          <a:prstGeom prst="rect">
            <a:avLst/>
          </a:prstGeom>
          <a:noFill/>
        </p:spPr>
        <p:txBody>
          <a:bodyPr wrap="square" rtlCol="0">
            <a:spAutoFit/>
          </a:bodyPr>
          <a:lstStyle/>
          <a:p>
            <a:pPr algn="ctr"/>
            <a:r>
              <a:rPr lang="zh-CN" altLang="en-US" sz="8000" b="1" dirty="0">
                <a:solidFill>
                  <a:schemeClr val="bg1"/>
                </a:solidFill>
                <a:effectLst>
                  <a:reflection blurRad="6350" stA="28000" endPos="25000" dist="60007" dir="5400000" sy="-100000" algn="bl" rotWithShape="0"/>
                </a:effectLst>
                <a:latin typeface="微软雅黑" panose="020B0503020204020204" pitchFamily="34" charset="-122"/>
                <a:ea typeface="微软雅黑" panose="020B0503020204020204" pitchFamily="34" charset="-122"/>
              </a:rPr>
              <a:t>新局面</a:t>
            </a:r>
          </a:p>
        </p:txBody>
      </p:sp>
      <p:sp>
        <p:nvSpPr>
          <p:cNvPr id="9" name="矩形 8"/>
          <p:cNvSpPr/>
          <p:nvPr/>
        </p:nvSpPr>
        <p:spPr>
          <a:xfrm>
            <a:off x="6357416" y="2276872"/>
            <a:ext cx="5652636" cy="400110"/>
          </a:xfrm>
          <a:prstGeom prst="rect">
            <a:avLst/>
          </a:prstGeom>
        </p:spPr>
        <p:txBody>
          <a:bodyPr wrap="square">
            <a:spAutoFit/>
          </a:bodyPr>
          <a:lstStyle/>
          <a:p>
            <a:r>
              <a:rPr lang="zh-CN" altLang="en-US" sz="2000" dirty="0">
                <a:solidFill>
                  <a:srgbClr val="E20084"/>
                </a:solidFill>
                <a:latin typeface="微软雅黑" panose="020B0503020204020204" pitchFamily="34" charset="-122"/>
                <a:ea typeface="微软雅黑" panose="020B0503020204020204" pitchFamily="34" charset="-122"/>
              </a:rPr>
              <a:t>抓机遇、促</a:t>
            </a:r>
            <a:r>
              <a:rPr lang="zh-CN" altLang="en-US" sz="2000" dirty="0" smtClean="0">
                <a:solidFill>
                  <a:srgbClr val="E20084"/>
                </a:solidFill>
                <a:latin typeface="微软雅黑" panose="020B0503020204020204" pitchFamily="34" charset="-122"/>
                <a:ea typeface="微软雅黑" panose="020B0503020204020204" pitchFamily="34" charset="-122"/>
              </a:rPr>
              <a:t>发展  开创</a:t>
            </a:r>
            <a:r>
              <a:rPr lang="zh-CN" altLang="en-US" sz="2000" dirty="0">
                <a:solidFill>
                  <a:srgbClr val="E20084"/>
                </a:solidFill>
                <a:latin typeface="微软雅黑" panose="020B0503020204020204" pitchFamily="34" charset="-122"/>
                <a:ea typeface="微软雅黑" panose="020B0503020204020204" pitchFamily="34" charset="-122"/>
              </a:rPr>
              <a:t>高校信息化工作的</a:t>
            </a:r>
            <a:endParaRPr lang="zh-CN" altLang="en-US" sz="2000" b="0" dirty="0">
              <a:solidFill>
                <a:srgbClr val="E20084"/>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0202043" y="3025043"/>
            <a:ext cx="0" cy="12233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489075" y="5517232"/>
            <a:ext cx="732356" cy="1008000"/>
            <a:chOff x="1489075" y="5517232"/>
            <a:chExt cx="732356" cy="1008000"/>
          </a:xfrm>
        </p:grpSpPr>
        <p:sp>
          <p:nvSpPr>
            <p:cNvPr id="6" name="燕尾形 5"/>
            <p:cNvSpPr/>
            <p:nvPr/>
          </p:nvSpPr>
          <p:spPr>
            <a:xfrm>
              <a:off x="1897431" y="5517232"/>
              <a:ext cx="324000" cy="1008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1489075" y="5517232"/>
              <a:ext cx="324000" cy="1008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Text Box 62"/>
          <p:cNvSpPr txBox="1">
            <a:spLocks noChangeArrowheads="1"/>
          </p:cNvSpPr>
          <p:nvPr/>
        </p:nvSpPr>
        <p:spPr bwMode="auto">
          <a:xfrm>
            <a:off x="8329835" y="5955752"/>
            <a:ext cx="3592329"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chemeClr val="bg1">
                    <a:lumMod val="65000"/>
                  </a:schemeClr>
                </a:solidFill>
                <a:latin typeface="微软雅黑" pitchFamily="34" charset="-122"/>
                <a:ea typeface="微软雅黑" pitchFamily="34" charset="-122"/>
              </a:rPr>
              <a:t>内蒙古教育信息化协会</a:t>
            </a:r>
            <a:r>
              <a:rPr lang="zh-CN" altLang="en-US" sz="1600" dirty="0" smtClean="0">
                <a:solidFill>
                  <a:schemeClr val="bg1">
                    <a:lumMod val="65000"/>
                  </a:schemeClr>
                </a:solidFill>
                <a:latin typeface="微软雅黑" pitchFamily="34" charset="-122"/>
                <a:ea typeface="微软雅黑" pitchFamily="34" charset="-122"/>
              </a:rPr>
              <a:t>秘书长  </a:t>
            </a:r>
            <a:r>
              <a:rPr lang="zh-CN" altLang="en-US" sz="1600" dirty="0" smtClean="0">
                <a:solidFill>
                  <a:schemeClr val="accent6">
                    <a:lumMod val="75000"/>
                  </a:schemeClr>
                </a:solidFill>
                <a:latin typeface="微软雅黑" pitchFamily="34" charset="-122"/>
                <a:ea typeface="微软雅黑" pitchFamily="34" charset="-122"/>
              </a:rPr>
              <a:t>武俊明</a:t>
            </a:r>
            <a:endParaRPr lang="en-GB" altLang="zh-CN" sz="16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738610445"/>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4000">
                                      <p:stCondLst>
                                        <p:cond delay="200"/>
                                      </p:stCondLst>
                                      <p:childTnLst>
                                        <p:set>
                                          <p:cBhvr>
                                            <p:cTn id="6" dur="1" fill="hold">
                                              <p:stCondLst>
                                                <p:cond delay="0"/>
                                              </p:stCondLst>
                                            </p:cTn>
                                            <p:tgtEl>
                                              <p:spTgt spid="9"/>
                                            </p:tgtEl>
                                            <p:attrNameLst>
                                              <p:attrName>style.visibility</p:attrName>
                                            </p:attrNameLst>
                                          </p:cBhvr>
                                          <p:to>
                                            <p:strVal val="visible"/>
                                          </p:to>
                                        </p:set>
                                        <p:anim calcmode="lin" valueType="num" p14:bounceEnd="64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3" presetClass="entr" presetSubtype="52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00" fill="hold"/>
                                            <p:tgtEl>
                                              <p:spTgt spid="2"/>
                                            </p:tgtEl>
                                            <p:attrNameLst>
                                              <p:attrName>ppt_w</p:attrName>
                                            </p:attrNameLst>
                                          </p:cBhvr>
                                          <p:tavLst>
                                            <p:tav tm="0">
                                              <p:val>
                                                <p:fltVal val="0"/>
                                              </p:val>
                                            </p:tav>
                                            <p:tav tm="100000">
                                              <p:val>
                                                <p:strVal val="#ppt_w"/>
                                              </p:val>
                                            </p:tav>
                                          </p:tavLst>
                                        </p:anim>
                                        <p:anim calcmode="lin" valueType="num">
                                          <p:cBhvr>
                                            <p:cTn id="13" dur="300" fill="hold"/>
                                            <p:tgtEl>
                                              <p:spTgt spid="2"/>
                                            </p:tgtEl>
                                            <p:attrNameLst>
                                              <p:attrName>ppt_h</p:attrName>
                                            </p:attrNameLst>
                                          </p:cBhvr>
                                          <p:tavLst>
                                            <p:tav tm="0">
                                              <p:val>
                                                <p:fltVal val="0"/>
                                              </p:val>
                                            </p:tav>
                                            <p:tav tm="100000">
                                              <p:val>
                                                <p:strVal val="#ppt_h"/>
                                              </p:val>
                                            </p:tav>
                                          </p:tavLst>
                                        </p:anim>
                                        <p:anim calcmode="lin" valueType="num">
                                          <p:cBhvr>
                                            <p:cTn id="14" dur="300" fill="hold"/>
                                            <p:tgtEl>
                                              <p:spTgt spid="2"/>
                                            </p:tgtEl>
                                            <p:attrNameLst>
                                              <p:attrName>ppt_x</p:attrName>
                                            </p:attrNameLst>
                                          </p:cBhvr>
                                          <p:tavLst>
                                            <p:tav tm="0">
                                              <p:val>
                                                <p:fltVal val="0.5"/>
                                              </p:val>
                                            </p:tav>
                                            <p:tav tm="100000">
                                              <p:val>
                                                <p:strVal val="#ppt_x"/>
                                              </p:val>
                                            </p:tav>
                                          </p:tavLst>
                                        </p:anim>
                                        <p:anim calcmode="lin" valueType="num">
                                          <p:cBhvr>
                                            <p:cTn id="15" dur="3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 presetClass="entr" presetSubtype="8" fill="hold" nodeType="afterEffect" p14:presetBounceEnd="65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65000">
                                          <p:cBhvr additive="base">
                                            <p:cTn id="19" dur="400" fill="hold"/>
                                            <p:tgtEl>
                                              <p:spTgt spid="3"/>
                                            </p:tgtEl>
                                            <p:attrNameLst>
                                              <p:attrName>ppt_x</p:attrName>
                                            </p:attrNameLst>
                                          </p:cBhvr>
                                          <p:tavLst>
                                            <p:tav tm="0">
                                              <p:val>
                                                <p:strVal val="0-#ppt_w/2"/>
                                              </p:val>
                                            </p:tav>
                                            <p:tav tm="100000">
                                              <p:val>
                                                <p:strVal val="#ppt_x"/>
                                              </p:val>
                                            </p:tav>
                                          </p:tavLst>
                                        </p:anim>
                                        <p:anim calcmode="lin" valueType="num" p14:bounceEnd="65000">
                                          <p:cBhvr additive="base">
                                            <p:cTn id="20" dur="4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3" presetClass="entr" presetSubtype="52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00" fill="hold"/>
                                            <p:tgtEl>
                                              <p:spTgt spid="2"/>
                                            </p:tgtEl>
                                            <p:attrNameLst>
                                              <p:attrName>ppt_w</p:attrName>
                                            </p:attrNameLst>
                                          </p:cBhvr>
                                          <p:tavLst>
                                            <p:tav tm="0">
                                              <p:val>
                                                <p:fltVal val="0"/>
                                              </p:val>
                                            </p:tav>
                                            <p:tav tm="100000">
                                              <p:val>
                                                <p:strVal val="#ppt_w"/>
                                              </p:val>
                                            </p:tav>
                                          </p:tavLst>
                                        </p:anim>
                                        <p:anim calcmode="lin" valueType="num">
                                          <p:cBhvr>
                                            <p:cTn id="13" dur="300" fill="hold"/>
                                            <p:tgtEl>
                                              <p:spTgt spid="2"/>
                                            </p:tgtEl>
                                            <p:attrNameLst>
                                              <p:attrName>ppt_h</p:attrName>
                                            </p:attrNameLst>
                                          </p:cBhvr>
                                          <p:tavLst>
                                            <p:tav tm="0">
                                              <p:val>
                                                <p:fltVal val="0"/>
                                              </p:val>
                                            </p:tav>
                                            <p:tav tm="100000">
                                              <p:val>
                                                <p:strVal val="#ppt_h"/>
                                              </p:val>
                                            </p:tav>
                                          </p:tavLst>
                                        </p:anim>
                                        <p:anim calcmode="lin" valueType="num">
                                          <p:cBhvr>
                                            <p:cTn id="14" dur="300" fill="hold"/>
                                            <p:tgtEl>
                                              <p:spTgt spid="2"/>
                                            </p:tgtEl>
                                            <p:attrNameLst>
                                              <p:attrName>ppt_x</p:attrName>
                                            </p:attrNameLst>
                                          </p:cBhvr>
                                          <p:tavLst>
                                            <p:tav tm="0">
                                              <p:val>
                                                <p:fltVal val="0.5"/>
                                              </p:val>
                                            </p:tav>
                                            <p:tav tm="100000">
                                              <p:val>
                                                <p:strVal val="#ppt_x"/>
                                              </p:val>
                                            </p:tav>
                                          </p:tavLst>
                                        </p:anim>
                                        <p:anim calcmode="lin" valueType="num">
                                          <p:cBhvr>
                                            <p:cTn id="15" dur="3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400" fill="hold"/>
                                            <p:tgtEl>
                                              <p:spTgt spid="3"/>
                                            </p:tgtEl>
                                            <p:attrNameLst>
                                              <p:attrName>ppt_x</p:attrName>
                                            </p:attrNameLst>
                                          </p:cBhvr>
                                          <p:tavLst>
                                            <p:tav tm="0">
                                              <p:val>
                                                <p:strVal val="0-#ppt_w/2"/>
                                              </p:val>
                                            </p:tav>
                                            <p:tav tm="100000">
                                              <p:val>
                                                <p:strVal val="#ppt_x"/>
                                              </p:val>
                                            </p:tav>
                                          </p:tavLst>
                                        </p:anim>
                                        <p:anim calcmode="lin" valueType="num">
                                          <p:cBhvr additive="base">
                                            <p:cTn id="20" dur="4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21123" y="2599127"/>
            <a:ext cx="4752528" cy="2952328"/>
          </a:xfrm>
          <a:prstGeom prst="rect">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60"/>
          <p:cNvSpPr txBox="1"/>
          <p:nvPr/>
        </p:nvSpPr>
        <p:spPr>
          <a:xfrm>
            <a:off x="7897787" y="1268760"/>
            <a:ext cx="3964702" cy="40011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３　积极</a:t>
            </a:r>
            <a:r>
              <a:rPr lang="zh-CN" altLang="en-US" sz="2000" dirty="0">
                <a:latin typeface="微软雅黑" pitchFamily="34" charset="-122"/>
                <a:ea typeface="微软雅黑" pitchFamily="34" charset="-122"/>
              </a:rPr>
              <a:t>参加上级学会的活动</a:t>
            </a:r>
          </a:p>
        </p:txBody>
      </p:sp>
      <p:cxnSp>
        <p:nvCxnSpPr>
          <p:cNvPr id="10" name="直接连接符 9"/>
          <p:cNvCxnSpPr/>
          <p:nvPr/>
        </p:nvCxnSpPr>
        <p:spPr>
          <a:xfrm>
            <a:off x="1921123" y="2328846"/>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921123" y="2204864"/>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3"/>
          <p:cNvSpPr>
            <a:spLocks noChangeArrowheads="1"/>
          </p:cNvSpPr>
          <p:nvPr/>
        </p:nvSpPr>
        <p:spPr bwMode="auto">
          <a:xfrm>
            <a:off x="2029135" y="4219039"/>
            <a:ext cx="4536502"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50000"/>
                    <a:lumOff val="50000"/>
                  </a:schemeClr>
                </a:solidFill>
                <a:latin typeface="微软雅黑" pitchFamily="34" charset="-122"/>
                <a:ea typeface="微软雅黑" pitchFamily="34" charset="-122"/>
              </a:rPr>
              <a:t>内蒙古医科大学和内蒙古师范大学是分会青年委员会的会员，内蒙古师范大学是分会师范院校工作组的成员，协会极大地推动了自治区高校和全国高校的交流和互动。</a:t>
            </a:r>
            <a:endParaRPr lang="zh-CN" altLang="en-US" sz="1600" b="1" dirty="0">
              <a:solidFill>
                <a:srgbClr val="E20084"/>
              </a:solidFill>
              <a:latin typeface="微软雅黑" pitchFamily="34" charset="-122"/>
              <a:ea typeface="微软雅黑" pitchFamily="34" charset="-122"/>
            </a:endParaRPr>
          </a:p>
        </p:txBody>
      </p:sp>
      <p:sp>
        <p:nvSpPr>
          <p:cNvPr id="15" name="矩形 3"/>
          <p:cNvSpPr>
            <a:spLocks noChangeArrowheads="1"/>
          </p:cNvSpPr>
          <p:nvPr/>
        </p:nvSpPr>
        <p:spPr bwMode="auto">
          <a:xfrm>
            <a:off x="2029135" y="2599125"/>
            <a:ext cx="4536503" cy="168058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50000"/>
                    <a:lumOff val="50000"/>
                  </a:schemeClr>
                </a:solidFill>
                <a:latin typeface="微软雅黑" pitchFamily="34" charset="-122"/>
                <a:ea typeface="微软雅黑" pitchFamily="34" charset="-122"/>
              </a:rPr>
              <a:t>协会积极参与中国高等教育学会信息化分会的活动，并在分会的指导下开展活动，内蒙古大学和内蒙古师范大学是分会的常务理事单位，协会成员参与了</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高等教育信息化创新应用案例集</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smtClean="0">
                <a:solidFill>
                  <a:schemeClr val="tx1">
                    <a:lumMod val="50000"/>
                    <a:lumOff val="50000"/>
                  </a:schemeClr>
                </a:solidFill>
                <a:latin typeface="微软雅黑" pitchFamily="34" charset="-122"/>
                <a:ea typeface="微软雅黑" pitchFamily="34" charset="-122"/>
              </a:rPr>
              <a:t>编写</a:t>
            </a:r>
            <a:r>
              <a:rPr lang="zh-CN" altLang="en-US" sz="1600" dirty="0">
                <a:solidFill>
                  <a:schemeClr val="tx1">
                    <a:lumMod val="50000"/>
                    <a:lumOff val="50000"/>
                  </a:schemeClr>
                </a:solidFill>
                <a:latin typeface="微软雅黑" pitchFamily="34" charset="-122"/>
                <a:ea typeface="微软雅黑" pitchFamily="34" charset="-122"/>
              </a:rPr>
              <a:t>。</a:t>
            </a:r>
            <a:endParaRPr lang="zh-CN" altLang="en-US" sz="1600" b="1" dirty="0">
              <a:solidFill>
                <a:srgbClr val="E20084"/>
              </a:solidFill>
              <a:latin typeface="微软雅黑" pitchFamily="34" charset="-122"/>
              <a:ea typeface="微软雅黑" pitchFamily="34" charset="-122"/>
            </a:endParaRPr>
          </a:p>
        </p:txBody>
      </p:sp>
      <p:pic>
        <p:nvPicPr>
          <p:cNvPr id="1026" name="Picture 2" descr="http://pic11.nipic.com/20101117/3320946_232724238829_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61683" y="2599127"/>
            <a:ext cx="4723725" cy="2952328"/>
          </a:xfrm>
          <a:prstGeom prst="rect">
            <a:avLst/>
          </a:prstGeom>
          <a:solidFill>
            <a:schemeClr val="bg1"/>
          </a:solidFill>
          <a:ln w="12700">
            <a:solidFill>
              <a:schemeClr val="tx1">
                <a:lumMod val="50000"/>
                <a:lumOff val="50000"/>
              </a:schemeClr>
            </a:solidFill>
            <a:prstDash val="dash"/>
          </a:ln>
          <a:extLst/>
        </p:spPr>
      </p:pic>
    </p:spTree>
    <p:extLst>
      <p:ext uri="{BB962C8B-B14F-4D97-AF65-F5344CB8AC3E}">
        <p14:creationId xmlns:p14="http://schemas.microsoft.com/office/powerpoint/2010/main" val="6115690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21123" y="2492896"/>
            <a:ext cx="4752528" cy="2952328"/>
          </a:xfrm>
          <a:prstGeom prst="rect">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60"/>
          <p:cNvSpPr txBox="1"/>
          <p:nvPr/>
        </p:nvSpPr>
        <p:spPr>
          <a:xfrm>
            <a:off x="7105699" y="1268760"/>
            <a:ext cx="4756790" cy="40011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1.4</a:t>
            </a:r>
            <a:r>
              <a:rPr lang="zh-CN" altLang="en-US" sz="2000" dirty="0" smtClean="0">
                <a:latin typeface="微软雅黑" pitchFamily="34" charset="-122"/>
                <a:ea typeface="微软雅黑" pitchFamily="34" charset="-122"/>
              </a:rPr>
              <a:t>　计算机网络</a:t>
            </a:r>
            <a:r>
              <a:rPr lang="zh-CN" altLang="en-US" sz="2000" dirty="0">
                <a:latin typeface="微软雅黑" pitchFamily="34" charset="-122"/>
                <a:ea typeface="微软雅黑" pitchFamily="34" charset="-122"/>
              </a:rPr>
              <a:t>建设主要的推动力量</a:t>
            </a:r>
          </a:p>
        </p:txBody>
      </p:sp>
      <p:cxnSp>
        <p:nvCxnSpPr>
          <p:cNvPr id="10" name="直接连接符 9"/>
          <p:cNvCxnSpPr/>
          <p:nvPr/>
        </p:nvCxnSpPr>
        <p:spPr>
          <a:xfrm>
            <a:off x="1921123" y="2222615"/>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921123" y="2098633"/>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3"/>
          <p:cNvSpPr>
            <a:spLocks noChangeArrowheads="1"/>
          </p:cNvSpPr>
          <p:nvPr/>
        </p:nvSpPr>
        <p:spPr bwMode="auto">
          <a:xfrm>
            <a:off x="2101143" y="3969060"/>
            <a:ext cx="4536502"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50000"/>
                    <a:lumOff val="50000"/>
                  </a:schemeClr>
                </a:solidFill>
                <a:latin typeface="微软雅黑" pitchFamily="34" charset="-122"/>
                <a:ea typeface="微软雅黑" pitchFamily="34" charset="-122"/>
              </a:rPr>
              <a:t>积极与上级主管部门的沟通，主动汇报工作，畅通渠道，争取上级领导更大的关心和支持。在内蒙古教育城域网的扩容升级的工作中发挥了重要的作用。</a:t>
            </a:r>
            <a:endParaRPr lang="zh-CN" altLang="en-US" sz="1600" b="1" dirty="0">
              <a:solidFill>
                <a:srgbClr val="E20084"/>
              </a:solidFill>
              <a:latin typeface="微软雅黑" pitchFamily="34" charset="-122"/>
              <a:ea typeface="微软雅黑" pitchFamily="34" charset="-122"/>
            </a:endParaRPr>
          </a:p>
        </p:txBody>
      </p:sp>
      <p:sp>
        <p:nvSpPr>
          <p:cNvPr id="15" name="矩形 3"/>
          <p:cNvSpPr>
            <a:spLocks noChangeArrowheads="1"/>
          </p:cNvSpPr>
          <p:nvPr/>
        </p:nvSpPr>
        <p:spPr bwMode="auto">
          <a:xfrm>
            <a:off x="2101143" y="2723596"/>
            <a:ext cx="4536503"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50000"/>
                    <a:lumOff val="50000"/>
                  </a:schemeClr>
                </a:solidFill>
                <a:latin typeface="微软雅黑" pitchFamily="34" charset="-122"/>
                <a:ea typeface="微软雅黑" pitchFamily="34" charset="-122"/>
              </a:rPr>
              <a:t>协会有力推动了内蒙古教育和科研计算机网络的建设和发展，成为内蒙古教育和科研计算机网络建设主要的推动力量</a:t>
            </a:r>
            <a:r>
              <a:rPr lang="zh-CN" altLang="en-US" sz="1600" dirty="0" smtClean="0">
                <a:solidFill>
                  <a:schemeClr val="tx1">
                    <a:lumMod val="50000"/>
                    <a:lumOff val="50000"/>
                  </a:schemeClr>
                </a:solidFill>
                <a:latin typeface="微软雅黑" pitchFamily="34" charset="-122"/>
                <a:ea typeface="微软雅黑" pitchFamily="34" charset="-122"/>
              </a:rPr>
              <a:t>，</a:t>
            </a:r>
            <a:endParaRPr lang="zh-CN" altLang="en-US" sz="1600" b="1" dirty="0">
              <a:solidFill>
                <a:srgbClr val="E20084"/>
              </a:solidFill>
              <a:latin typeface="微软雅黑" pitchFamily="34" charset="-122"/>
              <a:ea typeface="微软雅黑" pitchFamily="34" charset="-122"/>
            </a:endParaRPr>
          </a:p>
        </p:txBody>
      </p:sp>
      <p:pic>
        <p:nvPicPr>
          <p:cNvPr id="13" name="Picture 2" descr="F:\360云盘\04-待整理ing\pic\58013-1203211245013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61682" y="2492896"/>
            <a:ext cx="4723725" cy="2952328"/>
          </a:xfrm>
          <a:prstGeom prst="rect">
            <a:avLst/>
          </a:prstGeom>
          <a:solidFill>
            <a:schemeClr val="bg1"/>
          </a:solidFill>
          <a:ln w="12700">
            <a:solidFill>
              <a:schemeClr val="tx1">
                <a:lumMod val="50000"/>
                <a:lumOff val="50000"/>
              </a:schemeClr>
            </a:solidFill>
            <a:prstDash val="dash"/>
          </a:ln>
          <a:extLst/>
        </p:spPr>
      </p:pic>
    </p:spTree>
    <p:extLst>
      <p:ext uri="{BB962C8B-B14F-4D97-AF65-F5344CB8AC3E}">
        <p14:creationId xmlns:p14="http://schemas.microsoft.com/office/powerpoint/2010/main" val="35574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67010" y="3544624"/>
            <a:ext cx="2677474" cy="925279"/>
            <a:chOff x="480963" y="5096009"/>
            <a:chExt cx="2677474" cy="925279"/>
          </a:xfrm>
        </p:grpSpPr>
        <p:sp>
          <p:nvSpPr>
            <p:cNvPr id="11" name="矩形 10"/>
            <p:cNvSpPr/>
            <p:nvPr/>
          </p:nvSpPr>
          <p:spPr>
            <a:xfrm>
              <a:off x="480963" y="5096009"/>
              <a:ext cx="2664296" cy="9252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TextBox 3"/>
            <p:cNvSpPr txBox="1"/>
            <p:nvPr/>
          </p:nvSpPr>
          <p:spPr>
            <a:xfrm>
              <a:off x="638157" y="5445224"/>
              <a:ext cx="2520280" cy="461665"/>
            </a:xfrm>
            <a:prstGeom prst="rect">
              <a:avLst/>
            </a:prstGeom>
            <a:noFill/>
          </p:spPr>
          <p:txBody>
            <a:bodyPr wrap="square">
              <a:spAutoFit/>
            </a:bodyPr>
            <a:lstStyle/>
            <a:p>
              <a:pPr>
                <a:defRPr/>
              </a:pPr>
              <a:r>
                <a:rPr lang="zh-CN" altLang="en-US" sz="2400" b="1" dirty="0" smtClean="0">
                  <a:solidFill>
                    <a:schemeClr val="bg1"/>
                  </a:solidFill>
                  <a:latin typeface="微软雅黑" pitchFamily="34" charset="-122"/>
                  <a:ea typeface="微软雅黑" pitchFamily="34" charset="-122"/>
                </a:rPr>
                <a:t>信息化建设成果</a:t>
              </a:r>
              <a:endParaRPr lang="zh-CN" altLang="en-US" sz="2400" b="1" dirty="0">
                <a:solidFill>
                  <a:schemeClr val="bg1"/>
                </a:solidFill>
                <a:latin typeface="微软雅黑" pitchFamily="34" charset="-122"/>
                <a:ea typeface="微软雅黑" pitchFamily="34" charset="-122"/>
              </a:endParaRPr>
            </a:p>
          </p:txBody>
        </p:sp>
        <p:sp>
          <p:nvSpPr>
            <p:cNvPr id="13" name="文本框 24"/>
            <p:cNvSpPr txBox="1"/>
            <p:nvPr/>
          </p:nvSpPr>
          <p:spPr>
            <a:xfrm>
              <a:off x="624979" y="5157192"/>
              <a:ext cx="2520280"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rot="10800000">
            <a:off x="7610051" y="3580722"/>
            <a:ext cx="2664000" cy="385200"/>
            <a:chOff x="5593828" y="4221088"/>
            <a:chExt cx="2664000" cy="405445"/>
          </a:xfrm>
        </p:grpSpPr>
        <p:cxnSp>
          <p:nvCxnSpPr>
            <p:cNvPr id="15" name="直接连接符 14"/>
            <p:cNvCxnSpPr/>
            <p:nvPr/>
          </p:nvCxnSpPr>
          <p:spPr>
            <a:xfrm flipV="1">
              <a:off x="8257827" y="4221088"/>
              <a:ext cx="0" cy="40544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6925828" y="2889088"/>
              <a:ext cx="0" cy="266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 name="矩形 48"/>
          <p:cNvSpPr>
            <a:spLocks noChangeArrowheads="1"/>
          </p:cNvSpPr>
          <p:nvPr/>
        </p:nvSpPr>
        <p:spPr bwMode="auto">
          <a:xfrm>
            <a:off x="7537747" y="4057867"/>
            <a:ext cx="2923084" cy="80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20000"/>
              </a:lnSpc>
              <a:spcBef>
                <a:spcPts val="600"/>
              </a:spcBef>
              <a:buFont typeface="Arial" panose="020B0604020202020204" pitchFamily="34" charset="0"/>
              <a:buChar char="•"/>
            </a:pPr>
            <a:r>
              <a:rPr lang="zh-CN" altLang="en-US" dirty="0" smtClean="0">
                <a:solidFill>
                  <a:schemeClr val="bg1">
                    <a:lumMod val="50000"/>
                  </a:schemeClr>
                </a:solidFill>
                <a:latin typeface="微软雅黑" pitchFamily="34" charset="-122"/>
                <a:ea typeface="微软雅黑" pitchFamily="34" charset="-122"/>
              </a:rPr>
              <a:t>基础建设</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smtClean="0">
                <a:solidFill>
                  <a:schemeClr val="bg1">
                    <a:lumMod val="50000"/>
                  </a:schemeClr>
                </a:solidFill>
                <a:latin typeface="微软雅黑" pitchFamily="34" charset="-122"/>
                <a:ea typeface="微软雅黑" pitchFamily="34" charset="-122"/>
              </a:rPr>
              <a:t>队伍建设</a:t>
            </a:r>
            <a:endParaRPr lang="en-US" dirty="0">
              <a:solidFill>
                <a:schemeClr val="bg1">
                  <a:lumMod val="50000"/>
                </a:schemeClr>
              </a:solidFill>
              <a:latin typeface="微软雅黑" pitchFamily="34" charset="-122"/>
              <a:ea typeface="微软雅黑" pitchFamily="34" charset="-122"/>
            </a:endParaRPr>
          </a:p>
        </p:txBody>
      </p:sp>
      <p:grpSp>
        <p:nvGrpSpPr>
          <p:cNvPr id="4" name="组合 3"/>
          <p:cNvGrpSpPr/>
          <p:nvPr/>
        </p:nvGrpSpPr>
        <p:grpSpPr>
          <a:xfrm>
            <a:off x="2111389" y="4077072"/>
            <a:ext cx="2664296" cy="392831"/>
            <a:chOff x="2065139" y="4077072"/>
            <a:chExt cx="2664296" cy="392831"/>
          </a:xfrm>
        </p:grpSpPr>
        <p:cxnSp>
          <p:nvCxnSpPr>
            <p:cNvPr id="20" name="直接连接符 19"/>
            <p:cNvCxnSpPr/>
            <p:nvPr/>
          </p:nvCxnSpPr>
          <p:spPr>
            <a:xfrm flipV="1">
              <a:off x="4729435" y="4085183"/>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65139" y="4077072"/>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11389" y="2204864"/>
            <a:ext cx="2664000" cy="1718335"/>
          </a:xfrm>
          <a:prstGeom prst="rect">
            <a:avLst/>
          </a:prstGeom>
          <a:ln w="19050">
            <a:solidFill>
              <a:srgbClr val="FFC000"/>
            </a:solidFill>
          </a:ln>
        </p:spPr>
      </p:pic>
    </p:spTree>
    <p:extLst>
      <p:ext uri="{BB962C8B-B14F-4D97-AF65-F5344CB8AC3E}">
        <p14:creationId xmlns:p14="http://schemas.microsoft.com/office/powerpoint/2010/main" val="12967331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921123" y="2222615"/>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921123" y="2098633"/>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Dark Gray"/>
          <p:cNvSpPr/>
          <p:nvPr/>
        </p:nvSpPr>
        <p:spPr bwMode="auto">
          <a:xfrm>
            <a:off x="7537747" y="1718560"/>
            <a:ext cx="4176464" cy="504055"/>
          </a:xfrm>
          <a:prstGeom prst="roundRect">
            <a:avLst>
              <a:gd name="adj" fmla="val 0"/>
            </a:avLst>
          </a:prstGeom>
          <a:solidFill>
            <a:srgbClr val="363535"/>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prstTxWarp prst="textNoShape">
              <a:avLst/>
            </a:prstTxWarp>
          </a:bodyPr>
          <a:lstStyle/>
          <a:p>
            <a:pPr lvl="0" defTabSz="685637" fontAlgn="base">
              <a:spcBef>
                <a:spcPct val="0"/>
              </a:spcBef>
              <a:spcAft>
                <a:spcPct val="0"/>
              </a:spcAft>
              <a:defRPr/>
            </a:pPr>
            <a:r>
              <a:rPr kumimoji="0" lang="zh-CN" altLang="en-US"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rPr>
              <a:t>基础建设成果</a:t>
            </a:r>
            <a:endParaRPr kumimoji="0" 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
        <p:nvSpPr>
          <p:cNvPr id="5" name="矩形 4"/>
          <p:cNvSpPr/>
          <p:nvPr/>
        </p:nvSpPr>
        <p:spPr>
          <a:xfrm>
            <a:off x="6961683" y="1718560"/>
            <a:ext cx="504000" cy="504055"/>
          </a:xfrm>
          <a:prstGeom prst="rect">
            <a:avLst/>
          </a:prstGeom>
          <a:solidFill>
            <a:srgbClr val="E2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Black" pitchFamily="34" charset="0"/>
            </a:endParaRPr>
          </a:p>
        </p:txBody>
      </p:sp>
      <p:grpSp>
        <p:nvGrpSpPr>
          <p:cNvPr id="6" name="组合 5"/>
          <p:cNvGrpSpPr/>
          <p:nvPr/>
        </p:nvGrpSpPr>
        <p:grpSpPr>
          <a:xfrm>
            <a:off x="1921147" y="2727848"/>
            <a:ext cx="216000" cy="1476152"/>
            <a:chOff x="1921147" y="3375920"/>
            <a:chExt cx="216000" cy="1476152"/>
          </a:xfrm>
        </p:grpSpPr>
        <p:sp>
          <p:nvSpPr>
            <p:cNvPr id="7" name="矩形 6"/>
            <p:cNvSpPr/>
            <p:nvPr/>
          </p:nvSpPr>
          <p:spPr>
            <a:xfrm>
              <a:off x="1921147" y="3375920"/>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21147" y="3690958"/>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21147" y="4005996"/>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921147" y="4321034"/>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21147" y="4636072"/>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20"/>
          <p:cNvSpPr txBox="1"/>
          <p:nvPr/>
        </p:nvSpPr>
        <p:spPr>
          <a:xfrm>
            <a:off x="2192562" y="2619848"/>
            <a:ext cx="10238700" cy="1692771"/>
          </a:xfrm>
          <a:prstGeom prst="rect">
            <a:avLst/>
          </a:prstGeom>
          <a:noFill/>
        </p:spPr>
        <p:txBody>
          <a:bodyPr wrap="none" rtlCol="0">
            <a:spAutoFit/>
          </a:bodyPr>
          <a:lstStyle/>
          <a:p>
            <a:pPr>
              <a:lnSpc>
                <a:spcPct val="130000"/>
              </a:lnSpc>
            </a:pPr>
            <a:r>
              <a:rPr lang="zh-CN" altLang="en-US" sz="1600" dirty="0" smtClean="0">
                <a:latin typeface="微软雅黑" pitchFamily="34" charset="-122"/>
                <a:ea typeface="微软雅黑" pitchFamily="34" charset="-122"/>
              </a:rPr>
              <a:t>校园网</a:t>
            </a:r>
            <a:r>
              <a:rPr lang="zh-CN" altLang="en-US" sz="1600" dirty="0">
                <a:latin typeface="微软雅黑" pitchFamily="34" charset="-122"/>
                <a:ea typeface="微软雅黑" pitchFamily="34" charset="-122"/>
              </a:rPr>
              <a:t>的基础建设，绝大部分高校完成了校园网的基础设施建设</a:t>
            </a:r>
            <a:r>
              <a:rPr lang="zh-CN" altLang="en-US" sz="1600" dirty="0" smtClean="0">
                <a:latin typeface="微软雅黑" pitchFamily="34" charset="-122"/>
                <a:ea typeface="微软雅黑" pitchFamily="34" charset="-122"/>
              </a:rPr>
              <a:t>，为学校</a:t>
            </a:r>
            <a:r>
              <a:rPr lang="zh-CN" altLang="en-US" sz="1600" dirty="0">
                <a:latin typeface="微软雅黑" pitchFamily="34" charset="-122"/>
                <a:ea typeface="微软雅黑" pitchFamily="34" charset="-122"/>
              </a:rPr>
              <a:t>信息化建设奠定了坚实的基础</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数字</a:t>
            </a:r>
            <a:r>
              <a:rPr lang="zh-CN" altLang="en-US" sz="1600" dirty="0">
                <a:latin typeface="微软雅黑" pitchFamily="34" charset="-122"/>
                <a:ea typeface="微软雅黑" pitchFamily="34" charset="-122"/>
              </a:rPr>
              <a:t>校园建设，大部分本科高校完成和启动了数字校园建设，个别高职院校实施了数字校园工程。</a:t>
            </a:r>
            <a:endParaRPr lang="en-US" altLang="zh-CN" sz="1600" dirty="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数据</a:t>
            </a:r>
            <a:r>
              <a:rPr lang="zh-CN" altLang="en-US" sz="1600" dirty="0">
                <a:latin typeface="微软雅黑" pitchFamily="34" charset="-122"/>
                <a:ea typeface="微软雅黑" pitchFamily="34" charset="-122"/>
              </a:rPr>
              <a:t>中心建设，大部分本科高校建设了安全级别比较高的数据中心建设，部分学校进行了大数据分析的尝试。</a:t>
            </a:r>
            <a:endParaRPr lang="en-US" altLang="zh-CN" sz="1600" dirty="0" smtClean="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校园</a:t>
            </a:r>
            <a:r>
              <a:rPr lang="zh-CN" altLang="en-US" sz="1600" dirty="0">
                <a:latin typeface="微软雅黑" pitchFamily="34" charset="-122"/>
                <a:ea typeface="微软雅黑" pitchFamily="34" charset="-122"/>
              </a:rPr>
              <a:t>无线网的建设</a:t>
            </a:r>
            <a:r>
              <a:rPr lang="zh-CN" altLang="en-US" sz="1600" dirty="0" smtClean="0">
                <a:latin typeface="微软雅黑" pitchFamily="34" charset="-122"/>
                <a:ea typeface="微软雅黑" pitchFamily="34" charset="-122"/>
              </a:rPr>
              <a:t>，师大、</a:t>
            </a:r>
            <a:r>
              <a:rPr lang="zh-CN" altLang="en-US" sz="1600" dirty="0">
                <a:latin typeface="微软雅黑" pitchFamily="34" charset="-122"/>
                <a:ea typeface="微软雅黑" pitchFamily="34" charset="-122"/>
              </a:rPr>
              <a:t>医科</a:t>
            </a:r>
            <a:r>
              <a:rPr lang="zh-CN" altLang="en-US" sz="1600" dirty="0" smtClean="0">
                <a:latin typeface="微软雅黑" pitchFamily="34" charset="-122"/>
                <a:ea typeface="微软雅黑" pitchFamily="34" charset="-122"/>
              </a:rPr>
              <a:t>大、农大、化工、机电</a:t>
            </a:r>
            <a:r>
              <a:rPr lang="zh-CN" altLang="en-US" sz="1600" dirty="0">
                <a:latin typeface="微软雅黑" pitchFamily="34" charset="-122"/>
                <a:ea typeface="微软雅黑" pitchFamily="34" charset="-122"/>
              </a:rPr>
              <a:t>职业技术学院等学校建设了新一代无线网。</a:t>
            </a:r>
            <a:endParaRPr lang="en-US" altLang="zh-CN" sz="1600" dirty="0" smtClean="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发展</a:t>
            </a:r>
            <a:r>
              <a:rPr lang="zh-CN" altLang="en-US" sz="1600" dirty="0">
                <a:latin typeface="微软雅黑" pitchFamily="34" charset="-122"/>
                <a:ea typeface="微软雅黑" pitchFamily="34" charset="-122"/>
              </a:rPr>
              <a:t>规划建设，各学校的信息化“十三五”发展规划开始起草</a:t>
            </a:r>
          </a:p>
        </p:txBody>
      </p:sp>
      <p:sp>
        <p:nvSpPr>
          <p:cNvPr id="13" name="Dark Gray"/>
          <p:cNvSpPr/>
          <p:nvPr/>
        </p:nvSpPr>
        <p:spPr bwMode="auto">
          <a:xfrm>
            <a:off x="1921123" y="4291562"/>
            <a:ext cx="9793088" cy="1369686"/>
          </a:xfrm>
          <a:prstGeom prst="roundRect">
            <a:avLst>
              <a:gd name="adj" fmla="val 0"/>
            </a:avLst>
          </a:prstGeom>
          <a:solidFill>
            <a:srgbClr val="FB0024"/>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lvl="0" indent="457200" defTabSz="685637" fontAlgn="base">
              <a:lnSpc>
                <a:spcPct val="120000"/>
              </a:lnSpc>
              <a:spcBef>
                <a:spcPct val="0"/>
              </a:spcBef>
              <a:spcAft>
                <a:spcPct val="0"/>
              </a:spcAft>
              <a:defRPr/>
            </a:pPr>
            <a:r>
              <a:rPr lang="zh-CN" altLang="en-US" sz="2000" dirty="0" smtClean="0">
                <a:solidFill>
                  <a:schemeClr val="bg1"/>
                </a:solidFill>
                <a:latin typeface="微软雅黑" pitchFamily="34" charset="-122"/>
                <a:ea typeface="微软雅黑" pitchFamily="34" charset="-122"/>
                <a:cs typeface="Arial Unicode MS" pitchFamily="34" charset="-122"/>
              </a:rPr>
              <a:t>队伍</a:t>
            </a:r>
            <a:r>
              <a:rPr lang="zh-CN" altLang="en-US" sz="2000" dirty="0">
                <a:solidFill>
                  <a:schemeClr val="bg1"/>
                </a:solidFill>
                <a:latin typeface="微软雅黑" pitchFamily="34" charset="-122"/>
                <a:ea typeface="微软雅黑" pitchFamily="34" charset="-122"/>
                <a:cs typeface="Arial Unicode MS" pitchFamily="34" charset="-122"/>
              </a:rPr>
              <a:t>建设，信息化的管理和技术队伍不断壮大，特别是本科院校都培养出一支热爱信息化工作、技术精湛、观念超前的网络团队，为学校的教学、科研、管理、服务提供主要的技术支撑。</a:t>
            </a:r>
            <a:endParaRPr kumimoji="0" lang="en-US" sz="20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102224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35"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style.rotation</p:attrName>
                                        </p:attrNameLst>
                                      </p:cBhvr>
                                      <p:tavLst>
                                        <p:tav tm="0">
                                          <p:val>
                                            <p:fltVal val="720"/>
                                          </p:val>
                                        </p:tav>
                                        <p:tav tm="100000">
                                          <p:val>
                                            <p:fltVal val="0"/>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ppt_w</p:attrName>
                                        </p:attrNameLst>
                                      </p:cBhvr>
                                      <p:tavLst>
                                        <p:tav tm="0">
                                          <p:val>
                                            <p:fltVal val="0"/>
                                          </p:val>
                                        </p:tav>
                                        <p:tav tm="100000">
                                          <p:val>
                                            <p:strVal val="#ppt_w"/>
                                          </p:val>
                                        </p:tav>
                                      </p:tavLst>
                                    </p:anim>
                                  </p:childTnLst>
                                </p:cTn>
                              </p:par>
                              <p:par>
                                <p:cTn id="25" presetID="53" presetClass="entr" presetSubtype="16"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3"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921123" y="2222615"/>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921123" y="2098633"/>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Dark Gray"/>
          <p:cNvSpPr/>
          <p:nvPr/>
        </p:nvSpPr>
        <p:spPr bwMode="auto">
          <a:xfrm>
            <a:off x="7537747" y="1718560"/>
            <a:ext cx="4176464" cy="504055"/>
          </a:xfrm>
          <a:prstGeom prst="roundRect">
            <a:avLst>
              <a:gd name="adj" fmla="val 0"/>
            </a:avLst>
          </a:prstGeom>
          <a:solidFill>
            <a:srgbClr val="363535"/>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prstTxWarp prst="textNoShape">
              <a:avLst/>
            </a:prstTxWarp>
          </a:bodyPr>
          <a:lstStyle/>
          <a:p>
            <a:pPr lvl="0" defTabSz="685637" fontAlgn="base">
              <a:spcBef>
                <a:spcPct val="0"/>
              </a:spcBef>
              <a:spcAft>
                <a:spcPct val="0"/>
              </a:spcAft>
              <a:defRPr/>
            </a:pPr>
            <a:r>
              <a:rPr kumimoji="0" lang="zh-CN" altLang="en-US"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rPr>
              <a:t>应用建设成果</a:t>
            </a:r>
            <a:endParaRPr kumimoji="0" 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
        <p:nvSpPr>
          <p:cNvPr id="5" name="矩形 4"/>
          <p:cNvSpPr/>
          <p:nvPr/>
        </p:nvSpPr>
        <p:spPr>
          <a:xfrm>
            <a:off x="6961683" y="1718560"/>
            <a:ext cx="504000" cy="504055"/>
          </a:xfrm>
          <a:prstGeom prst="rect">
            <a:avLst/>
          </a:prstGeom>
          <a:solidFill>
            <a:srgbClr val="E2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Black" pitchFamily="34" charset="0"/>
            </a:endParaRPr>
          </a:p>
        </p:txBody>
      </p:sp>
      <p:grpSp>
        <p:nvGrpSpPr>
          <p:cNvPr id="6" name="组合 5"/>
          <p:cNvGrpSpPr/>
          <p:nvPr/>
        </p:nvGrpSpPr>
        <p:grpSpPr>
          <a:xfrm>
            <a:off x="1921147" y="2727848"/>
            <a:ext cx="216000" cy="1161114"/>
            <a:chOff x="1921147" y="3375920"/>
            <a:chExt cx="216000" cy="1161114"/>
          </a:xfrm>
        </p:grpSpPr>
        <p:sp>
          <p:nvSpPr>
            <p:cNvPr id="7" name="矩形 6"/>
            <p:cNvSpPr/>
            <p:nvPr/>
          </p:nvSpPr>
          <p:spPr>
            <a:xfrm>
              <a:off x="1921147" y="3375920"/>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21147" y="3690958"/>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21147" y="4005996"/>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921147" y="4321034"/>
              <a:ext cx="216000" cy="216000"/>
            </a:xfrm>
            <a:prstGeom prst="rect">
              <a:avLst/>
            </a:prstGeom>
            <a:solidFill>
              <a:srgbClr val="FB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20"/>
          <p:cNvSpPr txBox="1"/>
          <p:nvPr/>
        </p:nvSpPr>
        <p:spPr>
          <a:xfrm>
            <a:off x="2192562" y="2619848"/>
            <a:ext cx="9384300" cy="1372683"/>
          </a:xfrm>
          <a:prstGeom prst="rect">
            <a:avLst/>
          </a:prstGeom>
          <a:noFill/>
        </p:spPr>
        <p:txBody>
          <a:bodyPr wrap="none" rtlCol="0">
            <a:spAutoFit/>
          </a:bodyPr>
          <a:lstStyle/>
          <a:p>
            <a:pPr>
              <a:lnSpc>
                <a:spcPct val="130000"/>
              </a:lnSpc>
            </a:pPr>
            <a:r>
              <a:rPr lang="zh-CN" altLang="en-US" sz="1600" dirty="0" smtClean="0">
                <a:latin typeface="微软雅黑" pitchFamily="34" charset="-122"/>
                <a:ea typeface="微软雅黑" pitchFamily="34" charset="-122"/>
              </a:rPr>
              <a:t>网络</a:t>
            </a:r>
            <a:r>
              <a:rPr lang="zh-CN" altLang="en-US" sz="1600" dirty="0">
                <a:latin typeface="微软雅黑" pitchFamily="34" charset="-122"/>
                <a:ea typeface="微软雅黑" pitchFamily="34" charset="-122"/>
              </a:rPr>
              <a:t>教学，围绕精品课程建设开展的网络教学扎实推进</a:t>
            </a:r>
            <a:r>
              <a:rPr lang="zh-CN" altLang="en-US" sz="1600" dirty="0" smtClean="0">
                <a:latin typeface="微软雅黑" pitchFamily="34" charset="-122"/>
                <a:ea typeface="微软雅黑" pitchFamily="34" charset="-122"/>
              </a:rPr>
              <a:t>，师大引进</a:t>
            </a:r>
            <a:r>
              <a:rPr lang="zh-CN" altLang="en-US" sz="1600" dirty="0">
                <a:latin typeface="微软雅黑" pitchFamily="34" charset="-122"/>
                <a:ea typeface="微软雅黑" pitchFamily="34" charset="-122"/>
              </a:rPr>
              <a:t>了</a:t>
            </a:r>
            <a:r>
              <a:rPr lang="en-US" altLang="zh-CN" sz="1600" dirty="0">
                <a:latin typeface="微软雅黑" pitchFamily="34" charset="-122"/>
                <a:ea typeface="微软雅黑" pitchFamily="34" charset="-122"/>
              </a:rPr>
              <a:t>4</a:t>
            </a:r>
            <a:r>
              <a:rPr lang="zh-CN" altLang="en-US" sz="1600" dirty="0">
                <a:latin typeface="微软雅黑" pitchFamily="34" charset="-122"/>
                <a:ea typeface="微软雅黑" pitchFamily="34" charset="-122"/>
              </a:rPr>
              <a:t>万注册用户的</a:t>
            </a:r>
            <a:r>
              <a:rPr lang="en-US" altLang="zh-CN" sz="1600" dirty="0">
                <a:latin typeface="微软雅黑" pitchFamily="34" charset="-122"/>
                <a:ea typeface="微软雅黑" pitchFamily="34" charset="-122"/>
              </a:rPr>
              <a:t>BB</a:t>
            </a:r>
            <a:r>
              <a:rPr lang="zh-CN" altLang="en-US" sz="1600" dirty="0">
                <a:latin typeface="微软雅黑" pitchFamily="34" charset="-122"/>
                <a:ea typeface="微软雅黑" pitchFamily="34" charset="-122"/>
              </a:rPr>
              <a:t>网络教学</a:t>
            </a:r>
            <a:r>
              <a:rPr lang="zh-CN" altLang="en-US" sz="1600" dirty="0" smtClean="0">
                <a:latin typeface="微软雅黑" pitchFamily="34" charset="-122"/>
                <a:ea typeface="微软雅黑" pitchFamily="34" charset="-122"/>
              </a:rPr>
              <a:t>平台。</a:t>
            </a:r>
            <a:endParaRPr lang="en-US" altLang="zh-CN" sz="1600" dirty="0" smtClean="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一</a:t>
            </a:r>
            <a:r>
              <a:rPr lang="zh-CN" altLang="en-US" sz="1600" dirty="0">
                <a:latin typeface="微软雅黑" pitchFamily="34" charset="-122"/>
                <a:ea typeface="微软雅黑" pitchFamily="34" charset="-122"/>
              </a:rPr>
              <a:t>卡通建设，</a:t>
            </a:r>
            <a:r>
              <a:rPr lang="zh-CN" altLang="en-US" sz="1600" dirty="0" smtClean="0">
                <a:latin typeface="微软雅黑" pitchFamily="34" charset="-122"/>
                <a:ea typeface="微软雅黑" pitchFamily="34" charset="-122"/>
              </a:rPr>
              <a:t>内大、工大、师大、农大、</a:t>
            </a:r>
            <a:r>
              <a:rPr lang="zh-CN" altLang="en-US" sz="1600" dirty="0">
                <a:latin typeface="微软雅黑" pitchFamily="34" charset="-122"/>
                <a:ea typeface="微软雅黑" pitchFamily="34" charset="-122"/>
              </a:rPr>
              <a:t>民族大学等学校建设了先进的一卡通平台。</a:t>
            </a:r>
            <a:endParaRPr lang="en-US" altLang="zh-CN" sz="1600" dirty="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数字</a:t>
            </a:r>
            <a:r>
              <a:rPr lang="zh-CN" altLang="en-US" sz="1600" dirty="0">
                <a:latin typeface="微软雅黑" pitchFamily="34" charset="-122"/>
                <a:ea typeface="微软雅黑" pitchFamily="34" charset="-122"/>
              </a:rPr>
              <a:t>图书馆</a:t>
            </a:r>
            <a:r>
              <a:rPr lang="zh-CN" altLang="en-US" sz="1600" dirty="0" smtClean="0">
                <a:latin typeface="微软雅黑" pitchFamily="34" charset="-122"/>
                <a:ea typeface="微软雅黑" pitchFamily="34" charset="-122"/>
              </a:rPr>
              <a:t>建设</a:t>
            </a:r>
            <a:endParaRPr lang="en-US" altLang="zh-CN" sz="1600" dirty="0" smtClean="0">
              <a:latin typeface="微软雅黑" pitchFamily="34" charset="-122"/>
              <a:ea typeface="微软雅黑" pitchFamily="34" charset="-122"/>
            </a:endParaRPr>
          </a:p>
          <a:p>
            <a:pPr>
              <a:lnSpc>
                <a:spcPct val="130000"/>
              </a:lnSpc>
            </a:pPr>
            <a:r>
              <a:rPr lang="zh-CN" altLang="en-US" sz="1600" dirty="0" smtClean="0">
                <a:latin typeface="微软雅黑" pitchFamily="34" charset="-122"/>
                <a:ea typeface="微软雅黑" pitchFamily="34" charset="-122"/>
              </a:rPr>
              <a:t>原有</a:t>
            </a:r>
            <a:r>
              <a:rPr lang="zh-CN" altLang="en-US" sz="1600" dirty="0">
                <a:latin typeface="微软雅黑" pitchFamily="34" charset="-122"/>
                <a:ea typeface="微软雅黑" pitchFamily="34" charset="-122"/>
              </a:rPr>
              <a:t>的系统需要不断地更新和升级</a:t>
            </a:r>
            <a:endParaRPr lang="en-US" altLang="zh-CN" sz="1600" dirty="0" smtClean="0">
              <a:latin typeface="微软雅黑" pitchFamily="34" charset="-122"/>
              <a:ea typeface="微软雅黑" pitchFamily="34" charset="-122"/>
            </a:endParaRPr>
          </a:p>
        </p:txBody>
      </p:sp>
      <p:sp>
        <p:nvSpPr>
          <p:cNvPr id="13" name="Dark Gray"/>
          <p:cNvSpPr/>
          <p:nvPr/>
        </p:nvSpPr>
        <p:spPr bwMode="auto">
          <a:xfrm>
            <a:off x="1921123" y="4291562"/>
            <a:ext cx="9793088" cy="1009646"/>
          </a:xfrm>
          <a:prstGeom prst="roundRect">
            <a:avLst>
              <a:gd name="adj" fmla="val 0"/>
            </a:avLst>
          </a:prstGeom>
          <a:solidFill>
            <a:srgbClr val="FB0024"/>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lvl="0" indent="457200" defTabSz="685637" fontAlgn="base">
              <a:lnSpc>
                <a:spcPct val="120000"/>
              </a:lnSpc>
              <a:spcBef>
                <a:spcPct val="0"/>
              </a:spcBef>
              <a:spcAft>
                <a:spcPct val="0"/>
              </a:spcAft>
              <a:defRPr/>
            </a:pPr>
            <a:r>
              <a:rPr lang="zh-CN" altLang="en-US" sz="2000" dirty="0" smtClean="0">
                <a:solidFill>
                  <a:schemeClr val="bg1"/>
                </a:solidFill>
                <a:latin typeface="微软雅黑" pitchFamily="34" charset="-122"/>
                <a:ea typeface="微软雅黑" pitchFamily="34" charset="-122"/>
                <a:cs typeface="Arial Unicode MS" pitchFamily="34" charset="-122"/>
              </a:rPr>
              <a:t>数字</a:t>
            </a:r>
            <a:r>
              <a:rPr lang="zh-CN" altLang="en-US" sz="2000" dirty="0">
                <a:solidFill>
                  <a:schemeClr val="bg1"/>
                </a:solidFill>
                <a:latin typeface="微软雅黑" pitchFamily="34" charset="-122"/>
                <a:ea typeface="微软雅黑" pitchFamily="34" charset="-122"/>
                <a:cs typeface="Arial Unicode MS" pitchFamily="34" charset="-122"/>
              </a:rPr>
              <a:t>迎新，各学校的数字迎新彻底改变传统的迎新模式，在社会上产生了强烈的反响，师范大学、医科大学、科技大学的迎新平台独具特色。</a:t>
            </a:r>
            <a:endParaRPr kumimoji="0" lang="en-US" sz="20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425719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35"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style.rotation</p:attrName>
                                        </p:attrNameLst>
                                      </p:cBhvr>
                                      <p:tavLst>
                                        <p:tav tm="0">
                                          <p:val>
                                            <p:fltVal val="720"/>
                                          </p:val>
                                        </p:tav>
                                        <p:tav tm="100000">
                                          <p:val>
                                            <p:fltVal val="0"/>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ppt_w</p:attrName>
                                        </p:attrNameLst>
                                      </p:cBhvr>
                                      <p:tavLst>
                                        <p:tav tm="0">
                                          <p:val>
                                            <p:fltVal val="0"/>
                                          </p:val>
                                        </p:tav>
                                        <p:tav tm="100000">
                                          <p:val>
                                            <p:strVal val="#ppt_w"/>
                                          </p:val>
                                        </p:tav>
                                      </p:tavLst>
                                    </p:anim>
                                  </p:childTnLst>
                                </p:cTn>
                              </p:par>
                              <p:par>
                                <p:cTn id="25" presetID="53" presetClass="entr" presetSubtype="16"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3"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67010" y="3544624"/>
            <a:ext cx="2677474" cy="1180212"/>
            <a:chOff x="480963" y="5096009"/>
            <a:chExt cx="2677474" cy="1180212"/>
          </a:xfrm>
        </p:grpSpPr>
        <p:sp>
          <p:nvSpPr>
            <p:cNvPr id="11" name="矩形 10"/>
            <p:cNvSpPr/>
            <p:nvPr/>
          </p:nvSpPr>
          <p:spPr>
            <a:xfrm>
              <a:off x="480963" y="5096009"/>
              <a:ext cx="2664296" cy="1180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TextBox 3"/>
            <p:cNvSpPr txBox="1"/>
            <p:nvPr/>
          </p:nvSpPr>
          <p:spPr>
            <a:xfrm>
              <a:off x="638157" y="5445224"/>
              <a:ext cx="2520280" cy="830997"/>
            </a:xfrm>
            <a:prstGeom prst="rect">
              <a:avLst/>
            </a:prstGeom>
            <a:noFill/>
          </p:spPr>
          <p:txBody>
            <a:bodyPr wrap="square">
              <a:spAutoFit/>
            </a:bodyPr>
            <a:lstStyle/>
            <a:p>
              <a:pPr>
                <a:defRPr/>
              </a:pPr>
              <a:r>
                <a:rPr lang="zh-CN" altLang="en-US" sz="2400" b="1" dirty="0">
                  <a:solidFill>
                    <a:schemeClr val="bg1"/>
                  </a:solidFill>
                  <a:latin typeface="微软雅黑" pitchFamily="34" charset="-122"/>
                  <a:ea typeface="微软雅黑" pitchFamily="34" charset="-122"/>
                </a:rPr>
                <a:t>对当前高校信息化的基本认识</a:t>
              </a:r>
            </a:p>
          </p:txBody>
        </p:sp>
        <p:sp>
          <p:nvSpPr>
            <p:cNvPr id="13" name="文本框 24"/>
            <p:cNvSpPr txBox="1"/>
            <p:nvPr/>
          </p:nvSpPr>
          <p:spPr>
            <a:xfrm>
              <a:off x="624979" y="5157192"/>
              <a:ext cx="2520280"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rot="10800000">
            <a:off x="7610051" y="3580722"/>
            <a:ext cx="2664000" cy="385200"/>
            <a:chOff x="5593828" y="4221088"/>
            <a:chExt cx="2664000" cy="405445"/>
          </a:xfrm>
        </p:grpSpPr>
        <p:cxnSp>
          <p:nvCxnSpPr>
            <p:cNvPr id="15" name="直接连接符 14"/>
            <p:cNvCxnSpPr/>
            <p:nvPr/>
          </p:nvCxnSpPr>
          <p:spPr>
            <a:xfrm flipV="1">
              <a:off x="8257827" y="4221088"/>
              <a:ext cx="0" cy="40544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6925828" y="2889088"/>
              <a:ext cx="0" cy="266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 name="矩形 48"/>
          <p:cNvSpPr>
            <a:spLocks noChangeArrowheads="1"/>
          </p:cNvSpPr>
          <p:nvPr/>
        </p:nvSpPr>
        <p:spPr bwMode="auto">
          <a:xfrm>
            <a:off x="7537747" y="4057867"/>
            <a:ext cx="2923084" cy="83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进入第三轮快速</a:t>
            </a:r>
            <a:r>
              <a:rPr lang="zh-CN" altLang="en-US" dirty="0" smtClean="0">
                <a:solidFill>
                  <a:schemeClr val="bg1">
                    <a:lumMod val="50000"/>
                  </a:schemeClr>
                </a:solidFill>
                <a:latin typeface="微软雅黑" pitchFamily="34" charset="-122"/>
                <a:ea typeface="微软雅黑" pitchFamily="34" charset="-122"/>
              </a:rPr>
              <a:t>发展期</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进入新的发展高峰期</a:t>
            </a:r>
            <a:endParaRPr lang="en-US" dirty="0">
              <a:solidFill>
                <a:schemeClr val="bg1">
                  <a:lumMod val="50000"/>
                </a:schemeClr>
              </a:solidFill>
              <a:latin typeface="微软雅黑" pitchFamily="34" charset="-122"/>
              <a:ea typeface="微软雅黑" pitchFamily="34" charset="-122"/>
            </a:endParaRPr>
          </a:p>
        </p:txBody>
      </p:sp>
      <p:grpSp>
        <p:nvGrpSpPr>
          <p:cNvPr id="4" name="组合 3"/>
          <p:cNvGrpSpPr/>
          <p:nvPr/>
        </p:nvGrpSpPr>
        <p:grpSpPr>
          <a:xfrm>
            <a:off x="2111389" y="4077072"/>
            <a:ext cx="2664296" cy="392831"/>
            <a:chOff x="2065139" y="4077072"/>
            <a:chExt cx="2664296" cy="392831"/>
          </a:xfrm>
        </p:grpSpPr>
        <p:cxnSp>
          <p:nvCxnSpPr>
            <p:cNvPr id="20" name="直接连接符 19"/>
            <p:cNvCxnSpPr/>
            <p:nvPr/>
          </p:nvCxnSpPr>
          <p:spPr>
            <a:xfrm flipV="1">
              <a:off x="4729435" y="4085183"/>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65139" y="4077072"/>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t="808" b="2487"/>
          <a:stretch/>
        </p:blipFill>
        <p:spPr>
          <a:xfrm>
            <a:off x="2111389" y="2204864"/>
            <a:ext cx="2664000" cy="1718335"/>
          </a:xfrm>
          <a:prstGeom prst="rect">
            <a:avLst/>
          </a:prstGeom>
          <a:ln w="19050">
            <a:solidFill>
              <a:srgbClr val="FFC000"/>
            </a:solidFill>
          </a:ln>
        </p:spPr>
      </p:pic>
    </p:spTree>
    <p:extLst>
      <p:ext uri="{BB962C8B-B14F-4D97-AF65-F5344CB8AC3E}">
        <p14:creationId xmlns:p14="http://schemas.microsoft.com/office/powerpoint/2010/main" val="2151927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
          <p:cNvSpPr>
            <a:spLocks noChangeArrowheads="1"/>
          </p:cNvSpPr>
          <p:nvPr/>
        </p:nvSpPr>
        <p:spPr bwMode="auto">
          <a:xfrm>
            <a:off x="1900567" y="4153368"/>
            <a:ext cx="4989108"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“十一五”期间，以统一身份认证、统一门户和公共数据平台为特征的数字校园建设成为各高校的建设热点，从整体上提升了高校信息化水平。</a:t>
            </a:r>
          </a:p>
        </p:txBody>
      </p:sp>
      <p:sp>
        <p:nvSpPr>
          <p:cNvPr id="18" name="矩形 3"/>
          <p:cNvSpPr>
            <a:spLocks noChangeArrowheads="1"/>
          </p:cNvSpPr>
          <p:nvPr/>
        </p:nvSpPr>
        <p:spPr bwMode="auto">
          <a:xfrm>
            <a:off x="1900566" y="2395836"/>
            <a:ext cx="4989109" cy="1757532"/>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从当前发展阶段来看，我国高校信息化已经进入了第三代数字校园也即智慧校园建设时期</a:t>
            </a:r>
            <a:r>
              <a:rPr lang="zh-CN" altLang="en-US" sz="1600" dirty="0" smtClean="0">
                <a:solidFill>
                  <a:schemeClr val="tx1">
                    <a:lumMod val="75000"/>
                    <a:lumOff val="25000"/>
                  </a:schemeClr>
                </a:solidFill>
                <a:latin typeface="微软雅黑" pitchFamily="34" charset="-122"/>
                <a:ea typeface="微软雅黑" pitchFamily="34" charset="-122"/>
              </a:rPr>
              <a:t>。</a:t>
            </a:r>
            <a:endParaRPr lang="en-US" altLang="zh-CN" sz="1600" dirty="0" smtClean="0">
              <a:solidFill>
                <a:schemeClr val="tx1">
                  <a:lumMod val="75000"/>
                  <a:lumOff val="25000"/>
                </a:schemeClr>
              </a:solidFill>
              <a:latin typeface="微软雅黑" pitchFamily="34" charset="-122"/>
              <a:ea typeface="微软雅黑" pitchFamily="34" charset="-122"/>
            </a:endParaRPr>
          </a:p>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从上世纪九十年代开始的高校校园网建设热潮，在进入本世纪后，随着基于校园网的应用系统建设成为高校信息化建设新主题而进入数字校园建设阶段。</a:t>
            </a:r>
          </a:p>
        </p:txBody>
      </p:sp>
      <p:cxnSp>
        <p:nvCxnSpPr>
          <p:cNvPr id="5" name="直接连接符 4"/>
          <p:cNvCxnSpPr/>
          <p:nvPr/>
        </p:nvCxnSpPr>
        <p:spPr>
          <a:xfrm>
            <a:off x="1921123" y="2222615"/>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2098633"/>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560"/>
          <p:cNvSpPr txBox="1"/>
          <p:nvPr/>
        </p:nvSpPr>
        <p:spPr>
          <a:xfrm>
            <a:off x="2713211" y="1790567"/>
            <a:ext cx="4176464"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微软雅黑" pitchFamily="34" charset="-122"/>
                <a:ea typeface="微软雅黑" pitchFamily="34" charset="-122"/>
              </a:rPr>
              <a:t>3.1 </a:t>
            </a:r>
            <a:r>
              <a:rPr lang="zh-CN" altLang="en-US" dirty="0" smtClean="0">
                <a:latin typeface="微软雅黑" pitchFamily="34" charset="-122"/>
                <a:ea typeface="微软雅黑" pitchFamily="34" charset="-122"/>
              </a:rPr>
              <a:t>高校信息化进入</a:t>
            </a:r>
            <a:r>
              <a:rPr lang="zh-CN" altLang="en-US" dirty="0">
                <a:latin typeface="微软雅黑" pitchFamily="34" charset="-122"/>
                <a:ea typeface="微软雅黑" pitchFamily="34" charset="-122"/>
              </a:rPr>
              <a:t>第三轮快速发展期</a:t>
            </a:r>
          </a:p>
        </p:txBody>
      </p:sp>
      <p:cxnSp>
        <p:nvCxnSpPr>
          <p:cNvPr id="8" name="直接连接符 7"/>
          <p:cNvCxnSpPr/>
          <p:nvPr/>
        </p:nvCxnSpPr>
        <p:spPr>
          <a:xfrm>
            <a:off x="1921123" y="5589240"/>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F:\360云盘\02-个人资料\！PPT图片及版面资源\06-PPT精选插图\03-人物\10025-120410220F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675" y="2222615"/>
            <a:ext cx="5047414" cy="336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95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921123" y="2112821"/>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1988840"/>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3"/>
          <p:cNvSpPr>
            <a:spLocks noChangeArrowheads="1"/>
          </p:cNvSpPr>
          <p:nvPr/>
        </p:nvSpPr>
        <p:spPr bwMode="auto">
          <a:xfrm>
            <a:off x="1900567" y="3391215"/>
            <a:ext cx="4989108" cy="1998239"/>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到“十二五”中期，随着云计算、移动互联等信息技术的普及化，传统意义上的数字校园建设出现了新的提升，建设“智慧校园”不再是理念口号，已经成为许多高校新的建设目标和实际行动。可以说，当前的高校信息化建设已经进入了以智慧校园建设为主题的新时期。</a:t>
            </a:r>
          </a:p>
        </p:txBody>
      </p:sp>
      <p:cxnSp>
        <p:nvCxnSpPr>
          <p:cNvPr id="18" name="直接连接符 17"/>
          <p:cNvCxnSpPr/>
          <p:nvPr/>
        </p:nvCxnSpPr>
        <p:spPr>
          <a:xfrm>
            <a:off x="1921123" y="5479447"/>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F:\360云盘\02-个人资料\！PPT图片及版面资源\06-PPT精选插图\03-人物\1-1210111U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3691" y="2095071"/>
            <a:ext cx="476817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91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921123" y="2204863"/>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2080882"/>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560"/>
          <p:cNvSpPr txBox="1"/>
          <p:nvPr/>
        </p:nvSpPr>
        <p:spPr>
          <a:xfrm>
            <a:off x="2713211" y="1772816"/>
            <a:ext cx="4248472"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微软雅黑" pitchFamily="34" charset="-122"/>
                <a:ea typeface="微软雅黑" pitchFamily="34" charset="-122"/>
              </a:rPr>
              <a:t>3.2 </a:t>
            </a:r>
            <a:r>
              <a:rPr lang="zh-CN" altLang="en-US" dirty="0" smtClean="0">
                <a:latin typeface="微软雅黑" pitchFamily="34" charset="-122"/>
                <a:ea typeface="微软雅黑" pitchFamily="34" charset="-122"/>
              </a:rPr>
              <a:t>信息技术</a:t>
            </a:r>
            <a:r>
              <a:rPr lang="zh-CN" altLang="en-US" dirty="0">
                <a:latin typeface="微软雅黑" pitchFamily="34" charset="-122"/>
                <a:ea typeface="微软雅黑" pitchFamily="34" charset="-122"/>
              </a:rPr>
              <a:t>应用进入新的发展高峰期</a:t>
            </a:r>
          </a:p>
        </p:txBody>
      </p:sp>
      <p:sp>
        <p:nvSpPr>
          <p:cNvPr id="16" name="矩形 3"/>
          <p:cNvSpPr>
            <a:spLocks noChangeArrowheads="1"/>
          </p:cNvSpPr>
          <p:nvPr/>
        </p:nvSpPr>
        <p:spPr bwMode="auto">
          <a:xfrm>
            <a:off x="1900567" y="3545610"/>
            <a:ext cx="4989108" cy="196771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以组织结构、业务流程、管理数据等为核心的信息系统建设正逐步拓展到以个人数字空间和人群互动交流为核心的信息系统建设，社会化的信息系统和企业级的信息系统正在走向融合。信息技术的迅猛发展给传统数字校园建设带来了革命性的推动力，高校信息化的新一轮高速建设时代开始到来。</a:t>
            </a:r>
          </a:p>
        </p:txBody>
      </p:sp>
      <p:sp>
        <p:nvSpPr>
          <p:cNvPr id="17" name="矩形 3"/>
          <p:cNvSpPr>
            <a:spLocks noChangeArrowheads="1"/>
          </p:cNvSpPr>
          <p:nvPr/>
        </p:nvSpPr>
        <p:spPr bwMode="auto">
          <a:xfrm>
            <a:off x="1900566" y="2213194"/>
            <a:ext cx="4989109"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从技术发展路径来看，信息技术应用进入新的发展高峰期，云计算、物联网、移动互联、大数据、商务智能、社交网络、知识管理等新兴信息技术不断涌现，改变着教育信息化的生态环境</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cxnSp>
        <p:nvCxnSpPr>
          <p:cNvPr id="18" name="直接连接符 17"/>
          <p:cNvCxnSpPr/>
          <p:nvPr/>
        </p:nvCxnSpPr>
        <p:spPr>
          <a:xfrm>
            <a:off x="1921123" y="5571489"/>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F:\360云盘\02-个人资料\！PPT图片及版面资源\06-PPT精选插图\02-商务\mf821-022238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7707" y="2183648"/>
            <a:ext cx="2244988" cy="3366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360云盘\02-个人资料\！PPT图片及版面资源\06-PPT精选插图\03-人物\mf821-021667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223" y="2183648"/>
            <a:ext cx="2244988" cy="336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921123" y="1916831"/>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1792850"/>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560"/>
          <p:cNvSpPr txBox="1"/>
          <p:nvPr/>
        </p:nvSpPr>
        <p:spPr>
          <a:xfrm>
            <a:off x="2713211" y="1484784"/>
            <a:ext cx="4536504"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微软雅黑" pitchFamily="34" charset="-122"/>
                <a:ea typeface="微软雅黑" pitchFamily="34" charset="-122"/>
              </a:rPr>
              <a:t>3.3  </a:t>
            </a:r>
            <a:r>
              <a:rPr lang="zh-CN" altLang="en-US" dirty="0" smtClean="0">
                <a:latin typeface="微软雅黑" pitchFamily="34" charset="-122"/>
                <a:ea typeface="微软雅黑" pitchFamily="34" charset="-122"/>
              </a:rPr>
              <a:t>一</a:t>
            </a:r>
            <a:r>
              <a:rPr lang="zh-CN" altLang="en-US" dirty="0">
                <a:latin typeface="微软雅黑" pitchFamily="34" charset="-122"/>
                <a:ea typeface="微软雅黑" pitchFamily="34" charset="-122"/>
              </a:rPr>
              <a:t>种全新的信息化教育形态开始显现</a:t>
            </a:r>
          </a:p>
        </p:txBody>
      </p:sp>
      <p:sp>
        <p:nvSpPr>
          <p:cNvPr id="16" name="矩形 3"/>
          <p:cNvSpPr>
            <a:spLocks noChangeArrowheads="1"/>
          </p:cNvSpPr>
          <p:nvPr/>
        </p:nvSpPr>
        <p:spPr bwMode="auto">
          <a:xfrm>
            <a:off x="1900567" y="3789040"/>
            <a:ext cx="4989108" cy="2285369"/>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当前，信息技术开始对教育进行全方位融合渗透，一种全新的教育模式</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信息化教育形态已经开始显现。信息化教育不同于传统教育，它是信息时代的教育模式，是一种基于信息技术解构、优化、重组教育教学业务的新型教育模式，这是教育信息化的必然结果。现在，这种基于</a:t>
            </a:r>
            <a:r>
              <a:rPr lang="en-US" altLang="zh-CN" sz="1600" dirty="0">
                <a:solidFill>
                  <a:schemeClr val="tx1">
                    <a:lumMod val="75000"/>
                    <a:lumOff val="25000"/>
                  </a:schemeClr>
                </a:solidFill>
                <a:latin typeface="微软雅黑" pitchFamily="34" charset="-122"/>
                <a:ea typeface="微软雅黑" pitchFamily="34" charset="-122"/>
              </a:rPr>
              <a:t>IT</a:t>
            </a:r>
            <a:r>
              <a:rPr lang="zh-CN" altLang="en-US" sz="1600" dirty="0">
                <a:solidFill>
                  <a:schemeClr val="tx1">
                    <a:lumMod val="75000"/>
                    <a:lumOff val="25000"/>
                  </a:schemeClr>
                </a:solidFill>
                <a:latin typeface="微软雅黑" pitchFamily="34" charset="-122"/>
                <a:ea typeface="微软雅黑" pitchFamily="34" charset="-122"/>
              </a:rPr>
              <a:t>的新型教育模式已经初现端倪，曙光在望，它召唤着我们教育信息化人不懈为之努力。</a:t>
            </a:r>
          </a:p>
        </p:txBody>
      </p:sp>
      <p:sp>
        <p:nvSpPr>
          <p:cNvPr id="17" name="矩形 3"/>
          <p:cNvSpPr>
            <a:spLocks noChangeArrowheads="1"/>
          </p:cNvSpPr>
          <p:nvPr/>
        </p:nvSpPr>
        <p:spPr bwMode="auto">
          <a:xfrm>
            <a:off x="1900566" y="2090053"/>
            <a:ext cx="4989109" cy="1650067"/>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从信息技术对教育模式的影响来看，一种全新的信息化教育形态开始显现。我国教育信息化始于二十世纪八十年代开始的电算化，到九十年代，随着互联网开始进入教育领域，教育信息化的热潮兴起至今方兴未艾</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cxnSp>
        <p:nvCxnSpPr>
          <p:cNvPr id="18" name="直接连接符 17"/>
          <p:cNvCxnSpPr/>
          <p:nvPr/>
        </p:nvCxnSpPr>
        <p:spPr>
          <a:xfrm>
            <a:off x="1921123" y="6237312"/>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cd-deyi.com/up_files/image/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07558" y="2204864"/>
            <a:ext cx="498267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851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15" y="2205993"/>
            <a:ext cx="2662248" cy="1717207"/>
          </a:xfrm>
          <a:prstGeom prst="rect">
            <a:avLst/>
          </a:prstGeom>
          <a:ln w="19050">
            <a:solidFill>
              <a:srgbClr val="FFC000"/>
            </a:solidFill>
          </a:ln>
        </p:spPr>
      </p:pic>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5774" y="2204865"/>
            <a:ext cx="2664000" cy="1718335"/>
          </a:xfrm>
          <a:prstGeom prst="rect">
            <a:avLst/>
          </a:prstGeom>
          <a:ln w="19050">
            <a:solidFill>
              <a:srgbClr val="FFC000"/>
            </a:solidFill>
          </a:ln>
        </p:spPr>
      </p:pic>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t="808" b="2487"/>
          <a:stretch/>
        </p:blipFill>
        <p:spPr>
          <a:xfrm>
            <a:off x="6250585" y="2204865"/>
            <a:ext cx="2664000" cy="1718335"/>
          </a:xfrm>
          <a:prstGeom prst="rect">
            <a:avLst/>
          </a:prstGeom>
          <a:ln w="19050">
            <a:solidFill>
              <a:srgbClr val="FFC000"/>
            </a:solidFill>
          </a:ln>
        </p:spPr>
      </p:pic>
      <p:pic>
        <p:nvPicPr>
          <p:cNvPr id="42" name="图片 41"/>
          <p:cNvPicPr>
            <a:picLocks noChangeAspect="1"/>
          </p:cNvPicPr>
          <p:nvPr/>
        </p:nvPicPr>
        <p:blipFill rotWithShape="1">
          <a:blip r:embed="rId5">
            <a:extLst>
              <a:ext uri="{28A0092B-C50C-407E-A947-70E740481C1C}">
                <a14:useLocalDpi xmlns:a14="http://schemas.microsoft.com/office/drawing/2010/main" val="0"/>
              </a:ext>
            </a:extLst>
          </a:blip>
          <a:srcRect t="3247"/>
          <a:stretch/>
        </p:blipFill>
        <p:spPr>
          <a:xfrm>
            <a:off x="9135397" y="2204864"/>
            <a:ext cx="2664000" cy="1718335"/>
          </a:xfrm>
          <a:prstGeom prst="rect">
            <a:avLst/>
          </a:prstGeom>
          <a:ln w="19050">
            <a:solidFill>
              <a:srgbClr val="FFC000"/>
            </a:solidFill>
          </a:ln>
        </p:spPr>
      </p:pic>
      <p:sp>
        <p:nvSpPr>
          <p:cNvPr id="2" name="文本框 1"/>
          <p:cNvSpPr txBox="1"/>
          <p:nvPr/>
        </p:nvSpPr>
        <p:spPr>
          <a:xfrm>
            <a:off x="454655" y="1340768"/>
            <a:ext cx="6406960" cy="646331"/>
          </a:xfrm>
          <a:prstGeom prst="rect">
            <a:avLst/>
          </a:prstGeom>
          <a:noFill/>
        </p:spPr>
        <p:txBody>
          <a:bodyPr wrap="square" rtlCol="0">
            <a:spAutoFit/>
          </a:bodyPr>
          <a:lstStyle/>
          <a:p>
            <a:pPr>
              <a:lnSpc>
                <a:spcPct val="200000"/>
              </a:lnSpc>
            </a:pPr>
            <a:r>
              <a:rPr lang="zh-CN" altLang="en-US" dirty="0">
                <a:latin typeface="微软雅黑" panose="020B0503020204020204" pitchFamily="34" charset="-122"/>
                <a:ea typeface="微软雅黑" panose="020B0503020204020204" pitchFamily="34" charset="-122"/>
              </a:rPr>
              <a:t>尊敬的各位领导、各位来宾、同事们、</a:t>
            </a:r>
            <a:r>
              <a:rPr lang="zh-CN" altLang="en-US" dirty="0" smtClean="0">
                <a:latin typeface="微软雅黑" panose="020B0503020204020204" pitchFamily="34" charset="-122"/>
                <a:ea typeface="微软雅黑" panose="020B0503020204020204" pitchFamily="34" charset="-122"/>
              </a:rPr>
              <a:t>朋友们，大家</a:t>
            </a:r>
            <a:r>
              <a:rPr lang="zh-CN" altLang="en-US" dirty="0">
                <a:latin typeface="微软雅黑" panose="020B0503020204020204" pitchFamily="34" charset="-122"/>
                <a:ea typeface="微软雅黑" panose="020B0503020204020204" pitchFamily="34" charset="-122"/>
              </a:rPr>
              <a:t>上午好</a:t>
            </a:r>
            <a:r>
              <a:rPr lang="en-US" altLang="zh-CN" dirty="0">
                <a:latin typeface="微软雅黑" panose="020B0503020204020204" pitchFamily="34" charset="-122"/>
                <a:ea typeface="微软雅黑" panose="020B0503020204020204" pitchFamily="34" charset="-122"/>
              </a:rPr>
              <a:t>!</a:t>
            </a:r>
          </a:p>
        </p:txBody>
      </p:sp>
      <p:sp>
        <p:nvSpPr>
          <p:cNvPr id="8" name="文本框 7"/>
          <p:cNvSpPr txBox="1"/>
          <p:nvPr/>
        </p:nvSpPr>
        <p:spPr>
          <a:xfrm>
            <a:off x="994178" y="4293096"/>
            <a:ext cx="10512814" cy="1675459"/>
          </a:xfrm>
          <a:prstGeom prst="rect">
            <a:avLst/>
          </a:prstGeom>
          <a:noFill/>
        </p:spPr>
        <p:txBody>
          <a:bodyPr wrap="none" rtlCol="0">
            <a:spAutoFit/>
          </a:bodyPr>
          <a:lstStyle/>
          <a:p>
            <a:pPr>
              <a:lnSpc>
                <a:spcPct val="200000"/>
              </a:lnSpc>
            </a:pPr>
            <a:r>
              <a:rPr lang="en-US" altLang="zh-CN" dirty="0">
                <a:latin typeface="微软雅黑" panose="020B0503020204020204" pitchFamily="34" charset="-122"/>
                <a:ea typeface="微软雅黑" panose="020B0503020204020204" pitchFamily="34" charset="-122"/>
              </a:rPr>
              <a:t> 2015</a:t>
            </a:r>
            <a:r>
              <a:rPr lang="zh-CN" altLang="en-US" dirty="0">
                <a:latin typeface="微软雅黑" panose="020B0503020204020204" pitchFamily="34" charset="-122"/>
                <a:ea typeface="微软雅黑" panose="020B0503020204020204" pitchFamily="34" charset="-122"/>
              </a:rPr>
              <a:t>年是国家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十二五规划</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实施的收官之年，也是各高校制定“十三五信息化发展规划”起步之时。</a:t>
            </a:r>
            <a:endParaRPr lang="en-US" altLang="zh-CN" dirty="0">
              <a:latin typeface="微软雅黑" panose="020B0503020204020204" pitchFamily="34" charset="-122"/>
              <a:ea typeface="微软雅黑" panose="020B0503020204020204" pitchFamily="34" charset="-122"/>
            </a:endParaRPr>
          </a:p>
          <a:p>
            <a:pPr>
              <a:lnSpc>
                <a:spcPct val="200000"/>
              </a:lnSpc>
            </a:pPr>
            <a:r>
              <a:rPr lang="zh-CN" altLang="en-US" dirty="0">
                <a:latin typeface="微软雅黑" panose="020B0503020204020204" pitchFamily="34" charset="-122"/>
                <a:ea typeface="微软雅黑" panose="020B0503020204020204" pitchFamily="34" charset="-122"/>
              </a:rPr>
              <a:t>在全国上下学习、贯彻落实李克强总理提出的“互联网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信息化发展战略思想热潮中，我们在美丽的</a:t>
            </a:r>
            <a:endParaRPr lang="en-US" altLang="zh-CN" dirty="0">
              <a:latin typeface="微软雅黑" panose="020B0503020204020204" pitchFamily="34" charset="-122"/>
              <a:ea typeface="微软雅黑" panose="020B0503020204020204" pitchFamily="34" charset="-122"/>
            </a:endParaRPr>
          </a:p>
          <a:p>
            <a:pPr>
              <a:lnSpc>
                <a:spcPct val="200000"/>
              </a:lnSpc>
            </a:pPr>
            <a:r>
              <a:rPr lang="zh-CN" altLang="en-US" dirty="0">
                <a:latin typeface="微软雅黑" panose="020B0503020204020204" pitchFamily="34" charset="-122"/>
                <a:ea typeface="微软雅黑" panose="020B0503020204020204" pitchFamily="34" charset="-122"/>
              </a:rPr>
              <a:t>内蒙古医科大学，召开内蒙古教育信息化协会会员大会暨高校信息化建设研讨会。</a:t>
            </a:r>
            <a:endParaRPr lang="zh-CN" altLang="en-US" dirty="0"/>
          </a:p>
        </p:txBody>
      </p:sp>
    </p:spTree>
    <p:extLst>
      <p:ext uri="{BB962C8B-B14F-4D97-AF65-F5344CB8AC3E}">
        <p14:creationId xmlns:p14="http://schemas.microsoft.com/office/powerpoint/2010/main" val="336384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67010" y="3544624"/>
            <a:ext cx="2677474" cy="1549544"/>
            <a:chOff x="480963" y="5096009"/>
            <a:chExt cx="2677474" cy="1549544"/>
          </a:xfrm>
        </p:grpSpPr>
        <p:sp>
          <p:nvSpPr>
            <p:cNvPr id="11" name="矩形 10"/>
            <p:cNvSpPr/>
            <p:nvPr/>
          </p:nvSpPr>
          <p:spPr>
            <a:xfrm>
              <a:off x="480963" y="5096009"/>
              <a:ext cx="2664296" cy="15495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TextBox 3"/>
            <p:cNvSpPr txBox="1"/>
            <p:nvPr/>
          </p:nvSpPr>
          <p:spPr>
            <a:xfrm>
              <a:off x="638157" y="5445224"/>
              <a:ext cx="2520280" cy="1200329"/>
            </a:xfrm>
            <a:prstGeom prst="rect">
              <a:avLst/>
            </a:prstGeom>
            <a:noFill/>
          </p:spPr>
          <p:txBody>
            <a:bodyPr wrap="square">
              <a:spAutoFit/>
            </a:bodyPr>
            <a:lstStyle/>
            <a:p>
              <a:pPr>
                <a:defRPr/>
              </a:pPr>
              <a:r>
                <a:rPr lang="zh-CN" altLang="en-US" sz="2400" b="1" dirty="0">
                  <a:solidFill>
                    <a:schemeClr val="bg1"/>
                  </a:solidFill>
                  <a:latin typeface="微软雅黑" pitchFamily="34" charset="-122"/>
                  <a:ea typeface="微软雅黑" pitchFamily="34" charset="-122"/>
                </a:rPr>
                <a:t>当前教育信息化的主旋律和发展趋势</a:t>
              </a:r>
            </a:p>
          </p:txBody>
        </p:sp>
        <p:sp>
          <p:nvSpPr>
            <p:cNvPr id="13" name="文本框 24"/>
            <p:cNvSpPr txBox="1"/>
            <p:nvPr/>
          </p:nvSpPr>
          <p:spPr>
            <a:xfrm>
              <a:off x="624979" y="5157192"/>
              <a:ext cx="2520280"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rot="10800000">
            <a:off x="7610051" y="3580722"/>
            <a:ext cx="2664000" cy="385200"/>
            <a:chOff x="5593828" y="4221088"/>
            <a:chExt cx="2664000" cy="405445"/>
          </a:xfrm>
        </p:grpSpPr>
        <p:cxnSp>
          <p:nvCxnSpPr>
            <p:cNvPr id="15" name="直接连接符 14"/>
            <p:cNvCxnSpPr/>
            <p:nvPr/>
          </p:nvCxnSpPr>
          <p:spPr>
            <a:xfrm flipV="1">
              <a:off x="8257827" y="4221088"/>
              <a:ext cx="0" cy="40544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6925828" y="2889088"/>
              <a:ext cx="0" cy="266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 name="矩形 48"/>
          <p:cNvSpPr>
            <a:spLocks noChangeArrowheads="1"/>
          </p:cNvSpPr>
          <p:nvPr/>
        </p:nvSpPr>
        <p:spPr bwMode="auto">
          <a:xfrm>
            <a:off x="7537747" y="4057867"/>
            <a:ext cx="4176464"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学校教育与校外教育的</a:t>
            </a:r>
            <a:r>
              <a:rPr lang="zh-CN" altLang="en-US" dirty="0" smtClean="0">
                <a:solidFill>
                  <a:schemeClr val="bg1">
                    <a:lumMod val="50000"/>
                  </a:schemeClr>
                </a:solidFill>
                <a:latin typeface="微软雅黑" pitchFamily="34" charset="-122"/>
                <a:ea typeface="微软雅黑" pitchFamily="34" charset="-122"/>
              </a:rPr>
              <a:t>融合</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“互联网</a:t>
            </a: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已经是个</a:t>
            </a:r>
            <a:r>
              <a:rPr lang="zh-CN" altLang="en-US" dirty="0" smtClean="0">
                <a:solidFill>
                  <a:schemeClr val="bg1">
                    <a:lumMod val="50000"/>
                  </a:schemeClr>
                </a:solidFill>
                <a:latin typeface="微软雅黑" pitchFamily="34" charset="-122"/>
                <a:ea typeface="微软雅黑" pitchFamily="34" charset="-122"/>
              </a:rPr>
              <a:t>国策</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教育信息化的核心价值在哪里</a:t>
            </a:r>
            <a:endParaRPr lang="en-US" dirty="0">
              <a:solidFill>
                <a:schemeClr val="bg1">
                  <a:lumMod val="50000"/>
                </a:schemeClr>
              </a:solidFill>
              <a:latin typeface="微软雅黑" pitchFamily="34" charset="-122"/>
              <a:ea typeface="微软雅黑" pitchFamily="34" charset="-122"/>
            </a:endParaRPr>
          </a:p>
        </p:txBody>
      </p:sp>
      <p:grpSp>
        <p:nvGrpSpPr>
          <p:cNvPr id="4" name="组合 3"/>
          <p:cNvGrpSpPr/>
          <p:nvPr/>
        </p:nvGrpSpPr>
        <p:grpSpPr>
          <a:xfrm>
            <a:off x="2111389" y="4077072"/>
            <a:ext cx="2664296" cy="392831"/>
            <a:chOff x="2065139" y="4077072"/>
            <a:chExt cx="2664296" cy="392831"/>
          </a:xfrm>
        </p:grpSpPr>
        <p:cxnSp>
          <p:nvCxnSpPr>
            <p:cNvPr id="20" name="直接连接符 19"/>
            <p:cNvCxnSpPr/>
            <p:nvPr/>
          </p:nvCxnSpPr>
          <p:spPr>
            <a:xfrm flipV="1">
              <a:off x="4729435" y="4085183"/>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65139" y="4077072"/>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t="3247"/>
          <a:stretch/>
        </p:blipFill>
        <p:spPr>
          <a:xfrm>
            <a:off x="2111389" y="2204864"/>
            <a:ext cx="2664000" cy="1718335"/>
          </a:xfrm>
          <a:prstGeom prst="rect">
            <a:avLst/>
          </a:prstGeom>
          <a:ln w="19050">
            <a:solidFill>
              <a:srgbClr val="FFC000"/>
            </a:solidFill>
          </a:ln>
        </p:spPr>
      </p:pic>
    </p:spTree>
    <p:extLst>
      <p:ext uri="{BB962C8B-B14F-4D97-AF65-F5344CB8AC3E}">
        <p14:creationId xmlns:p14="http://schemas.microsoft.com/office/powerpoint/2010/main" val="29578647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1849115" y="4609310"/>
            <a:ext cx="4989109" cy="1362937"/>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正如</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教育信息化十年发展规划</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指出，信息技术与教育教学的双向融合，是未来十年教育信息化的重点。信息技术将真正融入教育教学过程中，真正进入“化”的阶段，即信息技术与教育教学深度融合</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2" name="矩形 3"/>
          <p:cNvSpPr>
            <a:spLocks noChangeArrowheads="1"/>
          </p:cNvSpPr>
          <p:nvPr/>
        </p:nvSpPr>
        <p:spPr bwMode="auto">
          <a:xfrm>
            <a:off x="7054248" y="4594049"/>
            <a:ext cx="4989108" cy="104528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这种融合体现在在线教育与课堂教育的融合，线上教育与线下教育的融合，学校教育与校外教育的融合，它将深刻地影响教育模式与教育关系。</a:t>
            </a:r>
          </a:p>
        </p:txBody>
      </p:sp>
      <p:cxnSp>
        <p:nvCxnSpPr>
          <p:cNvPr id="9" name="直接连接符 8"/>
          <p:cNvCxnSpPr/>
          <p:nvPr/>
        </p:nvCxnSpPr>
        <p:spPr>
          <a:xfrm>
            <a:off x="6913738" y="4609309"/>
            <a:ext cx="0" cy="103002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F:\360云盘\02-个人资料\！PPT图片及版面资源\06-PPT精选插图\03-人物\219049-120921112039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98605" y="1700808"/>
            <a:ext cx="4991070" cy="271439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F:\360云盘\02-个人资料\！PPT图片及版面资源\06-PPT精选插图\02-商务\255227C6520111AB6022ACA8730ADBC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08" b="6753"/>
          <a:stretch/>
        </p:blipFill>
        <p:spPr bwMode="auto">
          <a:xfrm>
            <a:off x="6956350" y="1700808"/>
            <a:ext cx="4901877" cy="271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21124" y="1164814"/>
            <a:ext cx="4752527" cy="3704346"/>
          </a:xfrm>
          <a:prstGeom prst="rect">
            <a:avLst/>
          </a:prstGeom>
          <a:solidFill>
            <a:schemeClr val="accent6">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a:spLocks noChangeArrowheads="1"/>
          </p:cNvSpPr>
          <p:nvPr/>
        </p:nvSpPr>
        <p:spPr bwMode="auto">
          <a:xfrm>
            <a:off x="2029135" y="1229715"/>
            <a:ext cx="4536503" cy="3555973"/>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党和政府高度重视信息化的建设与发展，李克强总理在政府工作报告中提出了“互联网</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，“互联网</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已经处在了国家级战略的高度。我的理解是，第一，“互联网</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已经是个国策，国家要从顶层设计上积极推动；第二，“互联网</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是个方法论，我们要用这个方法论来指导教育的转型及升级；第三，“互联网</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具有极强的使命感，是必须以百倍的热情执行与推行的。 在座的各位都是互联网工作者，都是互联网行业的技术和管理精英，工作中我们遇到的困难越来越多，而不是越来越少。</a:t>
            </a:r>
          </a:p>
        </p:txBody>
      </p:sp>
      <p:sp>
        <p:nvSpPr>
          <p:cNvPr id="8" name="Dark Gray"/>
          <p:cNvSpPr/>
          <p:nvPr/>
        </p:nvSpPr>
        <p:spPr bwMode="auto">
          <a:xfrm>
            <a:off x="1921123" y="5013176"/>
            <a:ext cx="9941366" cy="1008112"/>
          </a:xfrm>
          <a:prstGeom prst="roundRect">
            <a:avLst>
              <a:gd name="adj" fmla="val 0"/>
            </a:avLst>
          </a:prstGeom>
          <a:solidFill>
            <a:schemeClr val="tx1">
              <a:lumMod val="85000"/>
              <a:lumOff val="15000"/>
            </a:schemeClr>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lvl="0" indent="457200" defTabSz="685637" fontAlgn="base">
              <a:lnSpc>
                <a:spcPct val="120000"/>
              </a:lnSpc>
              <a:spcBef>
                <a:spcPct val="0"/>
              </a:spcBef>
              <a:spcAft>
                <a:spcPct val="0"/>
              </a:spcAft>
              <a:defRPr/>
            </a:pPr>
            <a:r>
              <a:rPr lang="zh-CN" altLang="en-US" sz="2400" b="1" kern="0" dirty="0">
                <a:solidFill>
                  <a:schemeClr val="bg1"/>
                </a:solidFill>
                <a:latin typeface="微软雅黑" pitchFamily="34" charset="-122"/>
                <a:ea typeface="微软雅黑" pitchFamily="34" charset="-122"/>
                <a:cs typeface="Arial Unicode MS" pitchFamily="34" charset="-122"/>
              </a:rPr>
              <a:t>李克强总理在政府工作报告中提出了“互联网</a:t>
            </a:r>
            <a:r>
              <a:rPr lang="en-US" altLang="zh-CN" sz="2400" b="1" kern="0" dirty="0">
                <a:solidFill>
                  <a:schemeClr val="bg1"/>
                </a:solidFill>
                <a:latin typeface="微软雅黑" pitchFamily="34" charset="-122"/>
                <a:ea typeface="微软雅黑" pitchFamily="34" charset="-122"/>
                <a:cs typeface="Arial Unicode MS" pitchFamily="34" charset="-122"/>
              </a:rPr>
              <a:t>+”</a:t>
            </a:r>
            <a:r>
              <a:rPr lang="zh-CN" altLang="en-US" sz="2400" b="1" kern="0" dirty="0">
                <a:solidFill>
                  <a:schemeClr val="bg1"/>
                </a:solidFill>
                <a:latin typeface="微软雅黑" pitchFamily="34" charset="-122"/>
                <a:ea typeface="微软雅黑" pitchFamily="34" charset="-122"/>
                <a:cs typeface="Arial Unicode MS" pitchFamily="34" charset="-122"/>
              </a:rPr>
              <a:t>，“互联网</a:t>
            </a:r>
            <a:r>
              <a:rPr lang="en-US" altLang="zh-CN" sz="2400" b="1" kern="0" dirty="0">
                <a:solidFill>
                  <a:schemeClr val="bg1"/>
                </a:solidFill>
                <a:latin typeface="微软雅黑" pitchFamily="34" charset="-122"/>
                <a:ea typeface="微软雅黑" pitchFamily="34" charset="-122"/>
                <a:cs typeface="Arial Unicode MS" pitchFamily="34" charset="-122"/>
              </a:rPr>
              <a:t>+”</a:t>
            </a:r>
            <a:r>
              <a:rPr lang="zh-CN" altLang="en-US" sz="2400" b="1" kern="0" dirty="0">
                <a:solidFill>
                  <a:schemeClr val="bg1"/>
                </a:solidFill>
                <a:latin typeface="微软雅黑" pitchFamily="34" charset="-122"/>
                <a:ea typeface="微软雅黑" pitchFamily="34" charset="-122"/>
                <a:cs typeface="Arial Unicode MS" pitchFamily="34" charset="-122"/>
              </a:rPr>
              <a:t>已经处在了国家级战略的高度。</a:t>
            </a:r>
            <a:endParaRPr kumimoji="0" lang="en-US" sz="24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pic>
        <p:nvPicPr>
          <p:cNvPr id="13315" name="Picture 3" descr="F:\360云盘\02-个人资料\！PPT图片及版面资源\06-PPT精选插图\03-人物\240425-121014212506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62"/>
          <a:stretch/>
        </p:blipFill>
        <p:spPr bwMode="auto">
          <a:xfrm>
            <a:off x="6845893" y="1772816"/>
            <a:ext cx="501659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542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grpId="0" nodeType="afterEffect" p14:presetBounceEnd="64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64000">
                                          <p:cBhvr additive="base">
                                            <p:cTn id="13" dur="500" fill="hold"/>
                                            <p:tgtEl>
                                              <p:spTgt spid="8"/>
                                            </p:tgtEl>
                                            <p:attrNameLst>
                                              <p:attrName>ppt_x</p:attrName>
                                            </p:attrNameLst>
                                          </p:cBhvr>
                                          <p:tavLst>
                                            <p:tav tm="0">
                                              <p:val>
                                                <p:strVal val="#ppt_x"/>
                                              </p:val>
                                            </p:tav>
                                            <p:tav tm="100000">
                                              <p:val>
                                                <p:strVal val="#ppt_x"/>
                                              </p:val>
                                            </p:tav>
                                          </p:tavLst>
                                        </p:anim>
                                        <p:anim calcmode="lin" valueType="num" p14:bounceEnd="64000">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6845524" y="3717299"/>
            <a:ext cx="4989108"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往往只是增加一些体验，至少不是刚性需求，教育信息化的核心价值在哪里？值得我们认真思考和面对。</a:t>
            </a:r>
            <a:endParaRPr lang="zh-CN" altLang="en-US" sz="1600" b="1" dirty="0">
              <a:solidFill>
                <a:srgbClr val="FF0000"/>
              </a:solidFill>
              <a:latin typeface="微软雅黑" pitchFamily="34" charset="-122"/>
              <a:ea typeface="微软雅黑" pitchFamily="34" charset="-122"/>
            </a:endParaRPr>
          </a:p>
        </p:txBody>
      </p:sp>
      <p:sp>
        <p:nvSpPr>
          <p:cNvPr id="6" name="矩形 3"/>
          <p:cNvSpPr>
            <a:spLocks noChangeArrowheads="1"/>
          </p:cNvSpPr>
          <p:nvPr/>
        </p:nvSpPr>
        <p:spPr bwMode="auto">
          <a:xfrm>
            <a:off x="6856128" y="2384883"/>
            <a:ext cx="4989109"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现在有一个无法回避的问题是：离开校园网，我们的教学活动几乎不受影响，高等教育接受了最新的信息技术，但是我们似乎觉得信息技术并没有发挥革命性的作用</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b="1" dirty="0">
              <a:solidFill>
                <a:srgbClr val="FF0000"/>
              </a:solidFill>
              <a:latin typeface="微软雅黑" pitchFamily="34" charset="-122"/>
              <a:ea typeface="微软雅黑" pitchFamily="34" charset="-122"/>
            </a:endParaRPr>
          </a:p>
        </p:txBody>
      </p:sp>
      <p:sp>
        <p:nvSpPr>
          <p:cNvPr id="7" name="Dark Gray"/>
          <p:cNvSpPr/>
          <p:nvPr/>
        </p:nvSpPr>
        <p:spPr bwMode="auto">
          <a:xfrm>
            <a:off x="6848709" y="5121187"/>
            <a:ext cx="4989107" cy="252028"/>
          </a:xfrm>
          <a:prstGeom prst="roundRect">
            <a:avLst>
              <a:gd name="adj" fmla="val 0"/>
            </a:avLst>
          </a:prstGeom>
          <a:solidFill>
            <a:schemeClr val="tx1">
              <a:lumMod val="85000"/>
              <a:lumOff val="15000"/>
            </a:schemeClr>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indent="360000" algn="r" defTabSz="685637" fontAlgn="base">
              <a:lnSpc>
                <a:spcPct val="120000"/>
              </a:lnSpc>
              <a:spcBef>
                <a:spcPct val="0"/>
              </a:spcBef>
              <a:spcAft>
                <a:spcPct val="0"/>
              </a:spcAft>
              <a:defRPr/>
            </a:pPr>
            <a:endParaRPr lang="zh-CN" altLang="en-US" sz="1200" dirty="0">
              <a:solidFill>
                <a:schemeClr val="bg1"/>
              </a:solidFill>
              <a:latin typeface="微软雅黑" pitchFamily="34" charset="-122"/>
              <a:ea typeface="微软雅黑" pitchFamily="34" charset="-122"/>
            </a:endParaRPr>
          </a:p>
        </p:txBody>
      </p:sp>
      <p:cxnSp>
        <p:nvCxnSpPr>
          <p:cNvPr id="8" name="直接连接符 7"/>
          <p:cNvCxnSpPr/>
          <p:nvPr/>
        </p:nvCxnSpPr>
        <p:spPr>
          <a:xfrm>
            <a:off x="6850424" y="2168860"/>
            <a:ext cx="498567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F:\360云盘\02-个人资料\！PPT图片及版面资源\06-PPT精选插图\03-人物\201202081658107510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115" y="2168860"/>
            <a:ext cx="4811546" cy="320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67010" y="3544624"/>
            <a:ext cx="2677474" cy="925279"/>
            <a:chOff x="480963" y="5096009"/>
            <a:chExt cx="2677474" cy="925279"/>
          </a:xfrm>
        </p:grpSpPr>
        <p:sp>
          <p:nvSpPr>
            <p:cNvPr id="11" name="矩形 10"/>
            <p:cNvSpPr/>
            <p:nvPr/>
          </p:nvSpPr>
          <p:spPr>
            <a:xfrm>
              <a:off x="480963" y="5096009"/>
              <a:ext cx="2664296" cy="9252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TextBox 3"/>
            <p:cNvSpPr txBox="1"/>
            <p:nvPr/>
          </p:nvSpPr>
          <p:spPr>
            <a:xfrm>
              <a:off x="638157" y="5445224"/>
              <a:ext cx="2520280" cy="461665"/>
            </a:xfrm>
            <a:prstGeom prst="rect">
              <a:avLst/>
            </a:prstGeom>
            <a:noFill/>
          </p:spPr>
          <p:txBody>
            <a:bodyPr wrap="square">
              <a:spAutoFit/>
            </a:bodyPr>
            <a:lstStyle/>
            <a:p>
              <a:pPr>
                <a:defRPr/>
              </a:pPr>
              <a:r>
                <a:rPr lang="zh-CN" altLang="en-US" sz="2400" b="1" dirty="0">
                  <a:solidFill>
                    <a:schemeClr val="bg1"/>
                  </a:solidFill>
                  <a:latin typeface="微软雅黑" pitchFamily="34" charset="-122"/>
                  <a:ea typeface="微软雅黑" pitchFamily="34" charset="-122"/>
                </a:rPr>
                <a:t>需要解决的问题</a:t>
              </a:r>
            </a:p>
          </p:txBody>
        </p:sp>
        <p:sp>
          <p:nvSpPr>
            <p:cNvPr id="13" name="文本框 24"/>
            <p:cNvSpPr txBox="1"/>
            <p:nvPr/>
          </p:nvSpPr>
          <p:spPr>
            <a:xfrm>
              <a:off x="624979" y="5157192"/>
              <a:ext cx="2520280"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第五章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389" y="2204864"/>
            <a:ext cx="2664000" cy="1718337"/>
          </a:xfrm>
          <a:prstGeom prst="rect">
            <a:avLst/>
          </a:prstGeom>
          <a:ln w="19050">
            <a:solidFill>
              <a:srgbClr val="FFC000"/>
            </a:solidFill>
          </a:ln>
        </p:spPr>
      </p:pic>
      <p:grpSp>
        <p:nvGrpSpPr>
          <p:cNvPr id="2" name="组合 1"/>
          <p:cNvGrpSpPr/>
          <p:nvPr/>
        </p:nvGrpSpPr>
        <p:grpSpPr>
          <a:xfrm rot="10800000">
            <a:off x="7610051" y="3580722"/>
            <a:ext cx="2664000" cy="385200"/>
            <a:chOff x="5593828" y="4221088"/>
            <a:chExt cx="2664000" cy="405445"/>
          </a:xfrm>
        </p:grpSpPr>
        <p:cxnSp>
          <p:nvCxnSpPr>
            <p:cNvPr id="15" name="直接连接符 14"/>
            <p:cNvCxnSpPr/>
            <p:nvPr/>
          </p:nvCxnSpPr>
          <p:spPr>
            <a:xfrm flipV="1">
              <a:off x="8257827" y="4221088"/>
              <a:ext cx="0" cy="40544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6925828" y="2889088"/>
              <a:ext cx="0" cy="266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 name="矩形 48"/>
          <p:cNvSpPr>
            <a:spLocks noChangeArrowheads="1"/>
          </p:cNvSpPr>
          <p:nvPr/>
        </p:nvSpPr>
        <p:spPr bwMode="auto">
          <a:xfrm>
            <a:off x="7537747" y="4057867"/>
            <a:ext cx="2808312"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20000"/>
              </a:lnSpc>
              <a:spcBef>
                <a:spcPts val="600"/>
              </a:spcBef>
              <a:buFont typeface="Arial" panose="020B0604020202020204" pitchFamily="34" charset="0"/>
              <a:buChar char="•"/>
            </a:pPr>
            <a:r>
              <a:rPr lang="zh-CN" altLang="en-US" dirty="0" smtClean="0">
                <a:solidFill>
                  <a:schemeClr val="bg1">
                    <a:lumMod val="50000"/>
                  </a:schemeClr>
                </a:solidFill>
                <a:latin typeface="微软雅黑" pitchFamily="34" charset="-122"/>
                <a:ea typeface="微软雅黑" pitchFamily="34" charset="-122"/>
              </a:rPr>
              <a:t>信息</a:t>
            </a:r>
            <a:r>
              <a:rPr lang="zh-CN" altLang="en-US" dirty="0">
                <a:solidFill>
                  <a:schemeClr val="bg1">
                    <a:lumMod val="50000"/>
                  </a:schemeClr>
                </a:solidFill>
                <a:latin typeface="微软雅黑" pitchFamily="34" charset="-122"/>
                <a:ea typeface="微软雅黑" pitchFamily="34" charset="-122"/>
              </a:rPr>
              <a:t>孤岛依然</a:t>
            </a:r>
            <a:r>
              <a:rPr lang="zh-CN" altLang="en-US" dirty="0" smtClean="0">
                <a:solidFill>
                  <a:schemeClr val="bg1">
                    <a:lumMod val="50000"/>
                  </a:schemeClr>
                </a:solidFill>
                <a:latin typeface="微软雅黑" pitchFamily="34" charset="-122"/>
                <a:ea typeface="微软雅黑" pitchFamily="34" charset="-122"/>
              </a:rPr>
              <a:t>存在</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smtClean="0">
                <a:solidFill>
                  <a:schemeClr val="bg1">
                    <a:lumMod val="50000"/>
                  </a:schemeClr>
                </a:solidFill>
                <a:latin typeface="微软雅黑" pitchFamily="34" charset="-122"/>
                <a:ea typeface="微软雅黑" pitchFamily="34" charset="-122"/>
              </a:rPr>
              <a:t>顶层</a:t>
            </a:r>
            <a:r>
              <a:rPr lang="zh-CN" altLang="en-US" dirty="0">
                <a:solidFill>
                  <a:schemeClr val="bg1">
                    <a:lumMod val="50000"/>
                  </a:schemeClr>
                </a:solidFill>
                <a:latin typeface="微软雅黑" pitchFamily="34" charset="-122"/>
                <a:ea typeface="微软雅黑" pitchFamily="34" charset="-122"/>
              </a:rPr>
              <a:t>设计亟待</a:t>
            </a:r>
            <a:r>
              <a:rPr lang="zh-CN" altLang="en-US" dirty="0" smtClean="0">
                <a:solidFill>
                  <a:schemeClr val="bg1">
                    <a:lumMod val="50000"/>
                  </a:schemeClr>
                </a:solidFill>
                <a:latin typeface="微软雅黑" pitchFamily="34" charset="-122"/>
                <a:ea typeface="微软雅黑" pitchFamily="34" charset="-122"/>
              </a:rPr>
              <a:t>加强</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机制需要不断完善</a:t>
            </a:r>
            <a:endParaRPr lang="en-US" dirty="0">
              <a:solidFill>
                <a:schemeClr val="bg1">
                  <a:lumMod val="50000"/>
                </a:schemeClr>
              </a:solidFill>
              <a:latin typeface="微软雅黑" pitchFamily="34" charset="-122"/>
              <a:ea typeface="微软雅黑" pitchFamily="34" charset="-122"/>
            </a:endParaRPr>
          </a:p>
        </p:txBody>
      </p:sp>
      <p:grpSp>
        <p:nvGrpSpPr>
          <p:cNvPr id="4" name="组合 3"/>
          <p:cNvGrpSpPr/>
          <p:nvPr/>
        </p:nvGrpSpPr>
        <p:grpSpPr>
          <a:xfrm>
            <a:off x="2111389" y="4077072"/>
            <a:ext cx="2664296" cy="392831"/>
            <a:chOff x="2065139" y="4077072"/>
            <a:chExt cx="2664296" cy="392831"/>
          </a:xfrm>
        </p:grpSpPr>
        <p:cxnSp>
          <p:nvCxnSpPr>
            <p:cNvPr id="20" name="直接连接符 19"/>
            <p:cNvCxnSpPr/>
            <p:nvPr/>
          </p:nvCxnSpPr>
          <p:spPr>
            <a:xfrm flipV="1">
              <a:off x="4729435" y="4085183"/>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65139" y="4077072"/>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99365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856127" y="3183357"/>
            <a:ext cx="4989108" cy="2603020"/>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en-US" altLang="zh-CN" sz="1600" dirty="0">
                <a:solidFill>
                  <a:schemeClr val="tx1">
                    <a:lumMod val="75000"/>
                    <a:lumOff val="25000"/>
                  </a:schemeClr>
                </a:solidFill>
                <a:latin typeface="微软雅黑" pitchFamily="34" charset="-122"/>
                <a:ea typeface="微软雅黑" pitchFamily="34" charset="-122"/>
              </a:rPr>
              <a:t>1</a:t>
            </a:r>
            <a:r>
              <a:rPr lang="zh-CN" altLang="en-US" sz="1600" dirty="0">
                <a:solidFill>
                  <a:schemeClr val="tx1">
                    <a:lumMod val="75000"/>
                    <a:lumOff val="25000"/>
                  </a:schemeClr>
                </a:solidFill>
                <a:latin typeface="微软雅黑" pitchFamily="34" charset="-122"/>
                <a:ea typeface="微软雅黑" pitchFamily="34" charset="-122"/>
              </a:rPr>
              <a:t>、	信息孤岛依然存在，虽然，我区高校信息化建设进行了十五年，整体发展水平和全国的高校基本同步，但是，从全区高校信息化的发展情况看，信息孤岛依然存在，各学校依然各自为战，信息共享的问题一直没有解决，网络资源、图书资源、课程资源仍然不能共享，资源浪费严重。各学校内部的信息孤岛依然存在，信息化与学校教育、教学、管理、服务的深度融合远远不够。</a:t>
            </a:r>
            <a:endParaRPr lang="zh-CN" altLang="en-US" sz="1600" b="1" dirty="0">
              <a:solidFill>
                <a:srgbClr val="E20084"/>
              </a:solidFill>
              <a:latin typeface="微软雅黑" pitchFamily="34" charset="-122"/>
              <a:ea typeface="微软雅黑" pitchFamily="34" charset="-122"/>
            </a:endParaRPr>
          </a:p>
        </p:txBody>
      </p:sp>
      <p:sp>
        <p:nvSpPr>
          <p:cNvPr id="4" name="矩形 3"/>
          <p:cNvSpPr>
            <a:spLocks noChangeArrowheads="1"/>
          </p:cNvSpPr>
          <p:nvPr/>
        </p:nvSpPr>
        <p:spPr bwMode="auto">
          <a:xfrm>
            <a:off x="6856128" y="2168592"/>
            <a:ext cx="4989109"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同志们，教育信息化经过若干年的发展，已经取得了很大成绩，但仍然存在一些薄弱环节，制约着教育信息化的发展。</a:t>
            </a:r>
          </a:p>
        </p:txBody>
      </p:sp>
      <p:cxnSp>
        <p:nvCxnSpPr>
          <p:cNvPr id="5" name="直接连接符 4"/>
          <p:cNvCxnSpPr/>
          <p:nvPr/>
        </p:nvCxnSpPr>
        <p:spPr>
          <a:xfrm>
            <a:off x="6922432" y="2060848"/>
            <a:ext cx="4863787"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892011" y="5170255"/>
            <a:ext cx="4781640"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F:\360云盘\02-个人资料\！PPT图片及版面资源\06-PPT精选插图\03-人物\Business_People_011_1024x683.jpg"/>
          <p:cNvPicPr>
            <a:picLocks noChangeAspect="1" noChangeArrowheads="1"/>
          </p:cNvPicPr>
          <p:nvPr/>
        </p:nvPicPr>
        <p:blipFill rotWithShape="1">
          <a:blip r:embed="rId2">
            <a:extLst>
              <a:ext uri="{28A0092B-C50C-407E-A947-70E740481C1C}">
                <a14:useLocalDpi xmlns:a14="http://schemas.microsoft.com/office/drawing/2010/main" val="0"/>
              </a:ext>
            </a:extLst>
          </a:blip>
          <a:srcRect b="5150"/>
          <a:stretch/>
        </p:blipFill>
        <p:spPr bwMode="auto">
          <a:xfrm>
            <a:off x="1892011" y="2060848"/>
            <a:ext cx="4781641"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849115" y="1916832"/>
            <a:ext cx="4824536" cy="0"/>
          </a:xfrm>
          <a:prstGeom prst="line">
            <a:avLst/>
          </a:prstGeom>
          <a:ln>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矩形 3"/>
          <p:cNvSpPr>
            <a:spLocks noChangeArrowheads="1"/>
          </p:cNvSpPr>
          <p:nvPr/>
        </p:nvSpPr>
        <p:spPr bwMode="auto">
          <a:xfrm>
            <a:off x="1777107" y="2123564"/>
            <a:ext cx="4989109" cy="1998239"/>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en-US" altLang="zh-CN" sz="1600" dirty="0">
                <a:solidFill>
                  <a:schemeClr val="tx1">
                    <a:lumMod val="75000"/>
                    <a:lumOff val="25000"/>
                  </a:schemeClr>
                </a:solidFill>
                <a:latin typeface="微软雅黑" pitchFamily="34" charset="-122"/>
                <a:ea typeface="微软雅黑" pitchFamily="34" charset="-122"/>
              </a:rPr>
              <a:t>2</a:t>
            </a:r>
            <a:r>
              <a:rPr lang="zh-CN" altLang="en-US" sz="1600" dirty="0">
                <a:solidFill>
                  <a:schemeClr val="tx1">
                    <a:lumMod val="75000"/>
                    <a:lumOff val="25000"/>
                  </a:schemeClr>
                </a:solidFill>
                <a:latin typeface="微软雅黑" pitchFamily="34" charset="-122"/>
                <a:ea typeface="微软雅黑" pitchFamily="34" charset="-122"/>
              </a:rPr>
              <a:t>、	顶层设计亟待加强。长期以来我区高校信息化的建设基本上处于自娱自乐的状态，缺乏顶层设计和统一指导。信息化工作需要处理好近期与远期、战略规划和行动计划、技术创新和应用推广等各方面的关系。信息化工作“大无边”，因为它已渗透到学校工作的全领域，要形成“一盘棋”的整体战略思维</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cxnSp>
        <p:nvCxnSpPr>
          <p:cNvPr id="12" name="直接连接符 11"/>
          <p:cNvCxnSpPr/>
          <p:nvPr/>
        </p:nvCxnSpPr>
        <p:spPr>
          <a:xfrm flipH="1" flipV="1">
            <a:off x="6766216" y="1979548"/>
            <a:ext cx="18632" cy="406786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矩形 3"/>
          <p:cNvSpPr>
            <a:spLocks noChangeArrowheads="1"/>
          </p:cNvSpPr>
          <p:nvPr/>
        </p:nvSpPr>
        <p:spPr bwMode="auto">
          <a:xfrm>
            <a:off x="1766829" y="4005064"/>
            <a:ext cx="4989108" cy="196771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从习近平主席亲自担任中央网络安全和信息化领导小组组长，到李克强总理工作报告提出“互联网</a:t>
            </a:r>
            <a:r>
              <a:rPr lang="en-US" altLang="zh-CN" sz="1600" dirty="0">
                <a:solidFill>
                  <a:schemeClr val="tx1">
                    <a:lumMod val="75000"/>
                    <a:lumOff val="25000"/>
                  </a:schemeClr>
                </a:solidFill>
                <a:latin typeface="微软雅黑" pitchFamily="34" charset="-122"/>
                <a:ea typeface="微软雅黑" pitchFamily="34" charset="-122"/>
              </a:rPr>
              <a:t>+”</a:t>
            </a:r>
            <a:r>
              <a:rPr lang="zh-CN" altLang="en-US" sz="1600" dirty="0">
                <a:solidFill>
                  <a:schemeClr val="tx1">
                    <a:lumMod val="75000"/>
                    <a:lumOff val="25000"/>
                  </a:schemeClr>
                </a:solidFill>
                <a:latin typeface="微软雅黑" pitchFamily="34" charset="-122"/>
                <a:ea typeface="微软雅黑" pitchFamily="34" charset="-122"/>
              </a:rPr>
              <a:t>的国家发展战略，无一不体现信息化顶层设计的重要。更体现了中国最高层加强顶层设计的意志和推动信息化发展的决心。顶层设计对于提升全区教育信息化的水平有着不可或缺的作用。</a:t>
            </a:r>
          </a:p>
        </p:txBody>
      </p:sp>
      <p:sp>
        <p:nvSpPr>
          <p:cNvPr id="14" name="矩形 3"/>
          <p:cNvSpPr>
            <a:spLocks noChangeArrowheads="1"/>
          </p:cNvSpPr>
          <p:nvPr/>
        </p:nvSpPr>
        <p:spPr bwMode="auto">
          <a:xfrm>
            <a:off x="6856129" y="3563724"/>
            <a:ext cx="4989108"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校园网已经成为学校和水、电、暖同样重要的基本设施，信息化的管理部分已经成为学校教学、科研、管理和服务的重要的支撑部门，其作用的发挥直接关系到学校的整体发展。</a:t>
            </a:r>
          </a:p>
        </p:txBody>
      </p:sp>
      <p:sp>
        <p:nvSpPr>
          <p:cNvPr id="15" name="矩形 3"/>
          <p:cNvSpPr>
            <a:spLocks noChangeArrowheads="1"/>
          </p:cNvSpPr>
          <p:nvPr/>
        </p:nvSpPr>
        <p:spPr bwMode="auto">
          <a:xfrm>
            <a:off x="6856128" y="2123564"/>
            <a:ext cx="4989109"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en-US" altLang="zh-CN" sz="1600" dirty="0">
                <a:solidFill>
                  <a:schemeClr val="tx1">
                    <a:lumMod val="75000"/>
                    <a:lumOff val="25000"/>
                  </a:schemeClr>
                </a:solidFill>
                <a:latin typeface="微软雅黑" pitchFamily="34" charset="-122"/>
                <a:ea typeface="微软雅黑" pitchFamily="34" charset="-122"/>
              </a:rPr>
              <a:t>3</a:t>
            </a:r>
            <a:r>
              <a:rPr lang="zh-CN" altLang="en-US" sz="1600" dirty="0">
                <a:solidFill>
                  <a:schemeClr val="tx1">
                    <a:lumMod val="75000"/>
                    <a:lumOff val="25000"/>
                  </a:schemeClr>
                </a:solidFill>
                <a:latin typeface="微软雅黑" pitchFamily="34" charset="-122"/>
                <a:ea typeface="微软雅黑" pitchFamily="34" charset="-122"/>
              </a:rPr>
              <a:t>、	信息化的管理体系和机制需要不断完善，信息化的技术和管理队伍需要进一步加强，有些学校信息化机构、队伍、投入和作用不断增强，也有一些院校信息化机构、队伍、投入出现弱化的趋势</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cxnSp>
        <p:nvCxnSpPr>
          <p:cNvPr id="16" name="直接连接符 15"/>
          <p:cNvCxnSpPr/>
          <p:nvPr/>
        </p:nvCxnSpPr>
        <p:spPr>
          <a:xfrm>
            <a:off x="6922432" y="1979548"/>
            <a:ext cx="4863787"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92011" y="6034351"/>
            <a:ext cx="4781640"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24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par>
                                <p:cTn id="15" presetID="52"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Scale>
                                      <p:cBhvr>
                                        <p:cTn id="1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
                                        </p:tgtEl>
                                        <p:attrNameLst>
                                          <p:attrName>ppt_x</p:attrName>
                                          <p:attrName>ppt_y</p:attrName>
                                        </p:attrNameLst>
                                      </p:cBhvr>
                                    </p:animMotion>
                                    <p:animEffect transition="in" filter="fade">
                                      <p:cBhvr>
                                        <p:cTn id="19" dur="1000"/>
                                        <p:tgtEl>
                                          <p:spTgt spid="15"/>
                                        </p:tgtEl>
                                      </p:cBhvr>
                                    </p:animEffect>
                                  </p:childTnLst>
                                </p:cTn>
                              </p:par>
                              <p:par>
                                <p:cTn id="20" presetID="52" presetClass="entr" presetSubtype="0" fill="hold" grpId="0" nodeType="withEffect">
                                  <p:stCondLst>
                                    <p:cond delay="6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921123" y="2060848"/>
            <a:ext cx="475252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矩形 3"/>
          <p:cNvSpPr>
            <a:spLocks noChangeArrowheads="1"/>
          </p:cNvSpPr>
          <p:nvPr/>
        </p:nvSpPr>
        <p:spPr bwMode="auto">
          <a:xfrm>
            <a:off x="1828558" y="2132856"/>
            <a:ext cx="4989109" cy="1650067"/>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en-US" altLang="zh-CN" sz="1600" dirty="0">
                <a:solidFill>
                  <a:schemeClr val="tx1">
                    <a:lumMod val="75000"/>
                    <a:lumOff val="25000"/>
                  </a:schemeClr>
                </a:solidFill>
                <a:latin typeface="微软雅黑" pitchFamily="34" charset="-122"/>
                <a:ea typeface="微软雅黑" pitchFamily="34" charset="-122"/>
              </a:rPr>
              <a:t>4</a:t>
            </a:r>
            <a:r>
              <a:rPr lang="zh-CN" altLang="en-US" sz="1600" dirty="0">
                <a:solidFill>
                  <a:schemeClr val="tx1">
                    <a:lumMod val="75000"/>
                    <a:lumOff val="25000"/>
                  </a:schemeClr>
                </a:solidFill>
                <a:latin typeface="微软雅黑" pitchFamily="34" charset="-122"/>
                <a:ea typeface="微软雅黑" pitchFamily="34" charset="-122"/>
              </a:rPr>
              <a:t>、	信息化的建设和应用水平不平衡，当前我国信息化进入了第三轮快速发展期，即第三代数字校园即智慧校园建设时期，简单划分：上世纪九十年代开始高校校园网建设，进入本世纪，进入以应用系统为主要内容的数字校园建设阶段</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9" name="矩形 3"/>
          <p:cNvSpPr>
            <a:spLocks noChangeArrowheads="1"/>
          </p:cNvSpPr>
          <p:nvPr/>
        </p:nvSpPr>
        <p:spPr bwMode="auto">
          <a:xfrm>
            <a:off x="1828559" y="3710915"/>
            <a:ext cx="4989108" cy="168058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到“十二五”中期，随着云计算、移动互联网、无线网的普及，进入了以智慧校园为主题的新时期。有些高校已经跨越了这三个时期，有些高校还处在校园网的建设阶段。许多高校的信息化建设要横跨这三个时期，任务艰巨，资金短缺，困难极大。</a:t>
            </a:r>
          </a:p>
        </p:txBody>
      </p:sp>
      <p:cxnSp>
        <p:nvCxnSpPr>
          <p:cNvPr id="20" name="直接连接符 19"/>
          <p:cNvCxnSpPr/>
          <p:nvPr/>
        </p:nvCxnSpPr>
        <p:spPr>
          <a:xfrm>
            <a:off x="1892011" y="5452170"/>
            <a:ext cx="478164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 name="Picture 3" descr="F:\360云盘\02-个人资料\！PPT图片及版面资源\06-PPT精选插图\03-人物\189074-12060914320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659" y="2198747"/>
            <a:ext cx="4798560" cy="325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2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rk Gray"/>
          <p:cNvSpPr/>
          <p:nvPr/>
        </p:nvSpPr>
        <p:spPr bwMode="auto">
          <a:xfrm>
            <a:off x="1921123" y="3933055"/>
            <a:ext cx="4752528" cy="1512168"/>
          </a:xfrm>
          <a:prstGeom prst="roundRect">
            <a:avLst>
              <a:gd name="adj" fmla="val 0"/>
            </a:avLst>
          </a:prstGeom>
          <a:solidFill>
            <a:srgbClr val="E20084"/>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lvl="0" indent="457200" defTabSz="685637" fontAlgn="base">
              <a:lnSpc>
                <a:spcPct val="120000"/>
              </a:lnSpc>
              <a:spcBef>
                <a:spcPct val="0"/>
              </a:spcBef>
              <a:spcAft>
                <a:spcPct val="0"/>
              </a:spcAft>
              <a:defRPr/>
            </a:pPr>
            <a:endParaRPr kumimoji="0" 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cxnSp>
        <p:nvCxnSpPr>
          <p:cNvPr id="3" name="直接连接符 2"/>
          <p:cNvCxnSpPr/>
          <p:nvPr/>
        </p:nvCxnSpPr>
        <p:spPr>
          <a:xfrm>
            <a:off x="1921123" y="2060847"/>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2004179" y="4055994"/>
            <a:ext cx="4608512" cy="1362937"/>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b="1" dirty="0">
                <a:solidFill>
                  <a:schemeClr val="bg1"/>
                </a:solidFill>
                <a:latin typeface="微软雅黑" pitchFamily="34" charset="-122"/>
                <a:ea typeface="微软雅黑" pitchFamily="34" charset="-122"/>
              </a:rPr>
              <a:t>“境由心造，事在人为”，希望我们共同努力，勇于担纲，以科学发展观统领教育信息化建设工作全局，求真务实，不断把我们的事业推向前进。</a:t>
            </a:r>
          </a:p>
        </p:txBody>
      </p:sp>
      <p:sp>
        <p:nvSpPr>
          <p:cNvPr id="5" name="矩形 3"/>
          <p:cNvSpPr>
            <a:spLocks noChangeArrowheads="1"/>
          </p:cNvSpPr>
          <p:nvPr/>
        </p:nvSpPr>
        <p:spPr bwMode="auto">
          <a:xfrm>
            <a:off x="1900566" y="2324475"/>
            <a:ext cx="4989109" cy="1650067"/>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我们今天生活在一个发展迅猛、变化剧烈的时代，还存在许多现实的困难和问题需要一个一个的逐步解决</a:t>
            </a:r>
            <a:r>
              <a:rPr lang="zh-CN" altLang="en-US" sz="1600" dirty="0" smtClean="0">
                <a:solidFill>
                  <a:schemeClr val="tx1">
                    <a:lumMod val="75000"/>
                    <a:lumOff val="25000"/>
                  </a:schemeClr>
                </a:solidFill>
                <a:latin typeface="微软雅黑" pitchFamily="34" charset="-122"/>
                <a:ea typeface="微软雅黑" pitchFamily="34" charset="-122"/>
              </a:rPr>
              <a:t>。同志们，教育信息化任重道远，形势喜人，形势逼人，大机遇，大变革，千载难逢；大挑战，大跨越，千山万水；</a:t>
            </a:r>
            <a:endParaRPr lang="zh-CN" altLang="en-US" sz="1600" dirty="0">
              <a:solidFill>
                <a:schemeClr val="tx1">
                  <a:lumMod val="75000"/>
                  <a:lumOff val="25000"/>
                </a:schemeClr>
              </a:solidFill>
              <a:latin typeface="微软雅黑" pitchFamily="34" charset="-122"/>
              <a:ea typeface="微软雅黑" pitchFamily="34" charset="-122"/>
            </a:endParaRPr>
          </a:p>
        </p:txBody>
      </p:sp>
      <p:cxnSp>
        <p:nvCxnSpPr>
          <p:cNvPr id="7" name="直接连接符 6"/>
          <p:cNvCxnSpPr/>
          <p:nvPr/>
        </p:nvCxnSpPr>
        <p:spPr>
          <a:xfrm flipV="1">
            <a:off x="6826051" y="2060847"/>
            <a:ext cx="0" cy="338437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F:\360云盘\02-个人资料\！PPT图片及版面资源\06-PPT精选插图\03-人物\219049-12092410592863.jpg"/>
          <p:cNvPicPr>
            <a:picLocks noChangeAspect="1" noChangeArrowheads="1"/>
          </p:cNvPicPr>
          <p:nvPr/>
        </p:nvPicPr>
        <p:blipFill rotWithShape="1">
          <a:blip r:embed="rId2">
            <a:extLst>
              <a:ext uri="{28A0092B-C50C-407E-A947-70E740481C1C}">
                <a14:useLocalDpi xmlns:a14="http://schemas.microsoft.com/office/drawing/2010/main" val="0"/>
              </a:ext>
            </a:extLst>
          </a:blip>
          <a:srcRect r="2444"/>
          <a:stretch/>
        </p:blipFill>
        <p:spPr bwMode="auto">
          <a:xfrm>
            <a:off x="6992163" y="2078684"/>
            <a:ext cx="4923928" cy="3366540"/>
          </a:xfrm>
          <a:prstGeom prst="rect">
            <a:avLst/>
          </a:prstGeom>
          <a:solidFill>
            <a:schemeClr val="accent6">
              <a:lumMod val="20000"/>
              <a:lumOff val="80000"/>
            </a:schemeClr>
          </a:solidFill>
          <a:ln w="12700">
            <a:solidFill>
              <a:schemeClr val="tx1">
                <a:lumMod val="50000"/>
                <a:lumOff val="50000"/>
              </a:schemeClr>
            </a:solidFill>
          </a:ln>
          <a:extLst/>
        </p:spPr>
      </p:pic>
    </p:spTree>
    <p:extLst>
      <p:ext uri="{BB962C8B-B14F-4D97-AF65-F5344CB8AC3E}">
        <p14:creationId xmlns:p14="http://schemas.microsoft.com/office/powerpoint/2010/main" val="111010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rk Gray"/>
          <p:cNvSpPr/>
          <p:nvPr/>
        </p:nvSpPr>
        <p:spPr bwMode="auto">
          <a:xfrm>
            <a:off x="1921123" y="4941168"/>
            <a:ext cx="4752528" cy="504056"/>
          </a:xfrm>
          <a:prstGeom prst="roundRect">
            <a:avLst>
              <a:gd name="adj" fmla="val 0"/>
            </a:avLst>
          </a:prstGeom>
          <a:solidFill>
            <a:schemeClr val="tx1">
              <a:lumMod val="85000"/>
              <a:lumOff val="15000"/>
            </a:schemeClr>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indent="360000" defTabSz="685637" fontAlgn="base">
              <a:lnSpc>
                <a:spcPct val="120000"/>
              </a:lnSpc>
              <a:spcBef>
                <a:spcPct val="0"/>
              </a:spcBef>
              <a:spcAft>
                <a:spcPct val="0"/>
              </a:spcAft>
              <a:defRPr/>
            </a:pPr>
            <a:r>
              <a:rPr lang="zh-CN" altLang="en-US" sz="2000" dirty="0">
                <a:solidFill>
                  <a:schemeClr val="bg1"/>
                </a:solidFill>
                <a:latin typeface="微软雅黑" pitchFamily="34" charset="-122"/>
                <a:ea typeface="微软雅黑" pitchFamily="34" charset="-122"/>
              </a:rPr>
              <a:t>祝同志们身体健康！工作顺利！</a:t>
            </a:r>
          </a:p>
        </p:txBody>
      </p:sp>
      <p:cxnSp>
        <p:nvCxnSpPr>
          <p:cNvPr id="3" name="直接连接符 2"/>
          <p:cNvCxnSpPr/>
          <p:nvPr/>
        </p:nvCxnSpPr>
        <p:spPr>
          <a:xfrm>
            <a:off x="1921123" y="2060848"/>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900566" y="2324476"/>
            <a:ext cx="4989109" cy="168058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 最后，我还要感谢内蒙古医科大学的大力支持，作为本次年会承办方，他们为年会的顺利举行做了大量卓有成效的工作；还要感谢神州数码、中兴通讯、新开普的鼎力协助，这些公司的领导都表达了长期支持教育信息化建设与发展的真诚意愿，</a:t>
            </a:r>
          </a:p>
        </p:txBody>
      </p:sp>
      <p:cxnSp>
        <p:nvCxnSpPr>
          <p:cNvPr id="5" name="直接连接符 4"/>
          <p:cNvCxnSpPr/>
          <p:nvPr/>
        </p:nvCxnSpPr>
        <p:spPr>
          <a:xfrm flipV="1">
            <a:off x="6826051" y="2060848"/>
            <a:ext cx="0" cy="338437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3"/>
          <p:cNvSpPr>
            <a:spLocks noChangeArrowheads="1"/>
          </p:cNvSpPr>
          <p:nvPr/>
        </p:nvSpPr>
        <p:spPr bwMode="auto">
          <a:xfrm>
            <a:off x="1921123" y="4028030"/>
            <a:ext cx="4989108" cy="697114"/>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b="1" dirty="0" smtClean="0">
                <a:solidFill>
                  <a:srgbClr val="E20084"/>
                </a:solidFill>
                <a:latin typeface="微软雅黑" pitchFamily="34" charset="-122"/>
                <a:ea typeface="微软雅黑" pitchFamily="34" charset="-122"/>
              </a:rPr>
              <a:t>让</a:t>
            </a:r>
            <a:r>
              <a:rPr lang="zh-CN" altLang="en-US" sz="1600" b="1" dirty="0">
                <a:solidFill>
                  <a:srgbClr val="E20084"/>
                </a:solidFill>
                <a:latin typeface="微软雅黑" pitchFamily="34" charset="-122"/>
                <a:ea typeface="微软雅黑" pitchFamily="34" charset="-122"/>
              </a:rPr>
              <a:t>我们祝内蒙古医科大学的信息化建设早日达到国内一流的水平！</a:t>
            </a:r>
          </a:p>
        </p:txBody>
      </p:sp>
      <p:pic>
        <p:nvPicPr>
          <p:cNvPr id="7" name="Picture 2" descr="F:\360云盘\02-个人资料\！PPT图片及版面资源\06-PPT精选插图\11-风景\xpic64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06" r="5"/>
          <a:stretch/>
        </p:blipFill>
        <p:spPr bwMode="auto">
          <a:xfrm>
            <a:off x="7105699" y="2060848"/>
            <a:ext cx="4751021" cy="338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0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
          <p:cNvSpPr>
            <a:spLocks noChangeArrowheads="1"/>
          </p:cNvSpPr>
          <p:nvPr/>
        </p:nvSpPr>
        <p:spPr bwMode="auto">
          <a:xfrm>
            <a:off x="1900567" y="3709110"/>
            <a:ext cx="4989108" cy="196771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刚才内蒙古医科大学校长杜茂林教授发表了热情洋溢的讲话，全面总结了内蒙古医科大学的信息化成果，也高度肯定信息化工作在高校整体工作中的战略意义，同时提出了殷切的希望和要求，我们倍感责任重大。协会继续不懈努力，踏实工作，持续推动内蒙古教育信息化快速健康发展。</a:t>
            </a:r>
          </a:p>
        </p:txBody>
      </p:sp>
      <p:sp>
        <p:nvSpPr>
          <p:cNvPr id="18" name="矩形 3"/>
          <p:cNvSpPr>
            <a:spLocks noChangeArrowheads="1"/>
          </p:cNvSpPr>
          <p:nvPr/>
        </p:nvSpPr>
        <p:spPr bwMode="auto">
          <a:xfrm>
            <a:off x="1900566" y="2430059"/>
            <a:ext cx="4989109"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我代表教育信息化协会向出席本次会议的各位领导、各位来宾、各位工作在高校信息化一线的专家、学者以及列席今天大会的内蒙古医科大学的朋友们表示热烈的欢迎</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cxnSp>
        <p:nvCxnSpPr>
          <p:cNvPr id="5" name="直接连接符 4"/>
          <p:cNvCxnSpPr/>
          <p:nvPr/>
        </p:nvCxnSpPr>
        <p:spPr>
          <a:xfrm>
            <a:off x="1921123" y="2256838"/>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2132856"/>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921123" y="5623463"/>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F:\360云盘\02-个人资料\！PPT图片及版面资源\06-PPT精选插图\03-人物\159500-12051613194862.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0" b="2174"/>
          <a:stretch/>
        </p:blipFill>
        <p:spPr bwMode="auto">
          <a:xfrm>
            <a:off x="6889675" y="2256838"/>
            <a:ext cx="5047412" cy="336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366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tdz\桌面\新建文件夹\为高手鼓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4" y="4636409"/>
            <a:ext cx="2908042" cy="1818421"/>
          </a:xfrm>
          <a:prstGeom prst="rect">
            <a:avLst/>
          </a:prstGeom>
          <a:noFill/>
          <a:ln w="28575">
            <a:solidFill>
              <a:srgbClr val="E20084"/>
            </a:solidFill>
          </a:ln>
          <a:effectLst/>
          <a:extLst>
            <a:ext uri="{909E8E84-426E-40DD-AFC4-6F175D3DCCD1}">
              <a14:hiddenFill xmlns:a14="http://schemas.microsoft.com/office/drawing/2010/main">
                <a:solidFill>
                  <a:srgbClr val="FFFFFF"/>
                </a:solidFill>
              </a14:hiddenFill>
            </a:ext>
          </a:extLst>
        </p:spPr>
      </p:pic>
      <p:pic>
        <p:nvPicPr>
          <p:cNvPr id="21" name="Picture 3" descr="C:\Documents and Settings\tdz\桌面\新建文件夹\201212817323049203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93" y="4636409"/>
            <a:ext cx="2908042" cy="1818421"/>
          </a:xfrm>
          <a:prstGeom prst="rect">
            <a:avLst/>
          </a:prstGeom>
          <a:noFill/>
          <a:ln w="28575">
            <a:solidFill>
              <a:srgbClr val="E20084"/>
            </a:solidFill>
          </a:ln>
          <a:effectLst/>
          <a:extLst>
            <a:ext uri="{909E8E84-426E-40DD-AFC4-6F175D3DCCD1}">
              <a14:hiddenFill xmlns:a14="http://schemas.microsoft.com/office/drawing/2010/main">
                <a:solidFill>
                  <a:srgbClr val="FFFFFF"/>
                </a:solidFill>
              </a14:hiddenFill>
            </a:ext>
          </a:extLst>
        </p:spPr>
      </p:pic>
      <p:pic>
        <p:nvPicPr>
          <p:cNvPr id="22" name="Picture 4" descr="C:\Documents and Settings\tdz\桌面\新建文件夹\20125118553715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574" y="4636409"/>
            <a:ext cx="2908042" cy="1818421"/>
          </a:xfrm>
          <a:prstGeom prst="rect">
            <a:avLst/>
          </a:prstGeom>
          <a:noFill/>
          <a:ln w="28575">
            <a:solidFill>
              <a:srgbClr val="FB0024"/>
            </a:solidFill>
          </a:ln>
          <a:effectLst/>
          <a:extLst>
            <a:ext uri="{909E8E84-426E-40DD-AFC4-6F175D3DCCD1}">
              <a14:hiddenFill xmlns:a14="http://schemas.microsoft.com/office/drawing/2010/main">
                <a:solidFill>
                  <a:srgbClr val="FFFFFF"/>
                </a:solidFill>
              </a14:hiddenFill>
            </a:ext>
          </a:extLst>
        </p:spPr>
      </p:pic>
      <p:sp>
        <p:nvSpPr>
          <p:cNvPr id="24" name="Oval 60">
            <a:hlinkClick r:id="rId5"/>
          </p:cNvPr>
          <p:cNvSpPr>
            <a:spLocks noChangeArrowheads="1"/>
          </p:cNvSpPr>
          <p:nvPr/>
        </p:nvSpPr>
        <p:spPr bwMode="auto">
          <a:xfrm>
            <a:off x="5965923" y="2757882"/>
            <a:ext cx="443894" cy="523996"/>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25" name="Oval 61">
            <a:hlinkClick r:id="rId6"/>
          </p:cNvPr>
          <p:cNvSpPr>
            <a:spLocks noChangeArrowheads="1"/>
          </p:cNvSpPr>
          <p:nvPr/>
        </p:nvSpPr>
        <p:spPr bwMode="auto">
          <a:xfrm>
            <a:off x="5977881" y="3566501"/>
            <a:ext cx="419977" cy="521615"/>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26" name="矩形​​ 5"/>
          <p:cNvSpPr>
            <a:spLocks noChangeArrowheads="1"/>
          </p:cNvSpPr>
          <p:nvPr/>
        </p:nvSpPr>
        <p:spPr bwMode="auto">
          <a:xfrm>
            <a:off x="1" y="405554"/>
            <a:ext cx="12187237" cy="4080174"/>
          </a:xfrm>
          <a:prstGeom prst="rect">
            <a:avLst/>
          </a:prstGeom>
          <a:gradFill>
            <a:gsLst>
              <a:gs pos="0">
                <a:srgbClr val="E20084"/>
              </a:gs>
              <a:gs pos="100000">
                <a:srgbClr val="FB0024"/>
              </a:gs>
              <a:gs pos="100000">
                <a:schemeClr val="accent1">
                  <a:lumMod val="45000"/>
                  <a:lumOff val="55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lt1"/>
              </a:solidFill>
              <a:sym typeface="Arial" pitchFamily="34" charset="0"/>
            </a:endParaRPr>
          </a:p>
        </p:txBody>
      </p:sp>
      <p:sp>
        <p:nvSpPr>
          <p:cNvPr id="28" name="Line 33"/>
          <p:cNvSpPr>
            <a:spLocks noChangeShapeType="1"/>
          </p:cNvSpPr>
          <p:nvPr/>
        </p:nvSpPr>
        <p:spPr bwMode="auto">
          <a:xfrm flipV="1">
            <a:off x="6186282" y="1671777"/>
            <a:ext cx="1587" cy="2700963"/>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9" name="Line 5"/>
          <p:cNvSpPr>
            <a:spLocks noChangeShapeType="1"/>
          </p:cNvSpPr>
          <p:nvPr/>
        </p:nvSpPr>
        <p:spPr bwMode="auto">
          <a:xfrm>
            <a:off x="0" y="3914246"/>
            <a:ext cx="1922479" cy="15481"/>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1" name="Line 19"/>
          <p:cNvSpPr>
            <a:spLocks noChangeShapeType="1"/>
          </p:cNvSpPr>
          <p:nvPr/>
        </p:nvSpPr>
        <p:spPr bwMode="auto">
          <a:xfrm flipH="1">
            <a:off x="1922479" y="2741208"/>
            <a:ext cx="199973" cy="1188519"/>
          </a:xfrm>
          <a:prstGeom prst="line">
            <a:avLst/>
          </a:prstGeom>
          <a:noFill/>
          <a:ln w="33338">
            <a:solidFill>
              <a:schemeClr val="bg1"/>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2" name="Line 21"/>
          <p:cNvSpPr>
            <a:spLocks noChangeShapeType="1"/>
          </p:cNvSpPr>
          <p:nvPr/>
        </p:nvSpPr>
        <p:spPr bwMode="auto">
          <a:xfrm>
            <a:off x="3135010" y="2562571"/>
            <a:ext cx="7936" cy="1806596"/>
          </a:xfrm>
          <a:prstGeom prst="line">
            <a:avLst/>
          </a:prstGeom>
          <a:noFill/>
          <a:ln w="33338">
            <a:solidFill>
              <a:schemeClr val="bg1"/>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4" name="Oval 22"/>
          <p:cNvSpPr>
            <a:spLocks noChangeArrowheads="1"/>
          </p:cNvSpPr>
          <p:nvPr/>
        </p:nvSpPr>
        <p:spPr bwMode="auto">
          <a:xfrm>
            <a:off x="5677967" y="692856"/>
            <a:ext cx="1007846" cy="978921"/>
          </a:xfrm>
          <a:prstGeom prst="ellipse">
            <a:avLst/>
          </a:prstGeom>
          <a:noFill/>
          <a:ln w="33338">
            <a:solidFill>
              <a:srgbClr val="FFFFFF"/>
            </a:solidFill>
            <a:miter lim="800000"/>
            <a:headEnd/>
            <a:tailEnd/>
          </a:ln>
        </p:spPr>
        <p:txBody>
          <a:bodyPr lIns="91417" tIns="45708" rIns="91417" bIns="45708"/>
          <a:lstStyle/>
          <a:p>
            <a:pPr fontAlgn="base">
              <a:spcBef>
                <a:spcPct val="0"/>
              </a:spcBef>
              <a:spcAft>
                <a:spcPct val="0"/>
              </a:spcAft>
            </a:pPr>
            <a:r>
              <a:rPr lang="zh-CN" altLang="en-US" sz="2000" b="1" dirty="0" smtClean="0">
                <a:solidFill>
                  <a:prstClr val="white"/>
                </a:solidFill>
                <a:latin typeface="微软雅黑" pitchFamily="34" charset="-122"/>
                <a:ea typeface="微软雅黑" pitchFamily="34" charset="-122"/>
              </a:rPr>
              <a:t>师范大学</a:t>
            </a:r>
            <a:endParaRPr lang="zh-CN" altLang="en-US" sz="2000" b="1" dirty="0">
              <a:solidFill>
                <a:prstClr val="white"/>
              </a:solidFill>
              <a:latin typeface="微软雅黑" pitchFamily="34" charset="-122"/>
              <a:ea typeface="微软雅黑" pitchFamily="34" charset="-122"/>
            </a:endParaRPr>
          </a:p>
        </p:txBody>
      </p:sp>
      <p:grpSp>
        <p:nvGrpSpPr>
          <p:cNvPr id="35" name="Group 63"/>
          <p:cNvGrpSpPr>
            <a:grpSpLocks/>
          </p:cNvGrpSpPr>
          <p:nvPr/>
        </p:nvGrpSpPr>
        <p:grpSpPr bwMode="auto">
          <a:xfrm>
            <a:off x="5905891" y="2757882"/>
            <a:ext cx="563953" cy="523996"/>
            <a:chOff x="3073" y="2610"/>
            <a:chExt cx="438" cy="440"/>
          </a:xfrm>
        </p:grpSpPr>
        <p:sp>
          <p:nvSpPr>
            <p:cNvPr id="36" name="Rectangle 28"/>
            <p:cNvSpPr>
              <a:spLocks noChangeArrowheads="1"/>
            </p:cNvSpPr>
            <p:nvPr/>
          </p:nvSpPr>
          <p:spPr bwMode="auto">
            <a:xfrm>
              <a:off x="3181" y="2748"/>
              <a:ext cx="222" cy="164"/>
            </a:xfrm>
            <a:prstGeom prst="rect">
              <a:avLst/>
            </a:prstGeom>
            <a:solidFill>
              <a:srgbClr val="FFFFFF"/>
            </a:solidFill>
            <a:ln w="11113">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37" name="Freeform 29"/>
            <p:cNvSpPr>
              <a:spLocks/>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8"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grpSp>
        <p:nvGrpSpPr>
          <p:cNvPr id="39" name="Group 64"/>
          <p:cNvGrpSpPr>
            <a:grpSpLocks/>
          </p:cNvGrpSpPr>
          <p:nvPr/>
        </p:nvGrpSpPr>
        <p:grpSpPr bwMode="auto">
          <a:xfrm>
            <a:off x="5905891" y="3566501"/>
            <a:ext cx="563953" cy="521615"/>
            <a:chOff x="3073" y="3289"/>
            <a:chExt cx="438" cy="438"/>
          </a:xfrm>
        </p:grpSpPr>
        <p:sp>
          <p:nvSpPr>
            <p:cNvPr id="40" name="Freeform 32"/>
            <p:cNvSpPr>
              <a:spLocks/>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46"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53" name="Freeform 11"/>
          <p:cNvSpPr>
            <a:spLocks/>
          </p:cNvSpPr>
          <p:nvPr/>
        </p:nvSpPr>
        <p:spPr bwMode="auto">
          <a:xfrm>
            <a:off x="1154332" y="2738824"/>
            <a:ext cx="980819" cy="198880"/>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4" name="Freeform 13"/>
          <p:cNvSpPr>
            <a:spLocks/>
          </p:cNvSpPr>
          <p:nvPr/>
        </p:nvSpPr>
        <p:spPr bwMode="auto">
          <a:xfrm>
            <a:off x="2103404" y="2460156"/>
            <a:ext cx="1566455" cy="309635"/>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5" name="Freeform 15"/>
          <p:cNvSpPr>
            <a:spLocks/>
          </p:cNvSpPr>
          <p:nvPr/>
        </p:nvSpPr>
        <p:spPr bwMode="auto">
          <a:xfrm>
            <a:off x="1260667" y="946519"/>
            <a:ext cx="2540925" cy="845540"/>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6" name="Freeform 16"/>
          <p:cNvSpPr>
            <a:spLocks/>
          </p:cNvSpPr>
          <p:nvPr/>
        </p:nvSpPr>
        <p:spPr bwMode="auto">
          <a:xfrm>
            <a:off x="938483" y="1778961"/>
            <a:ext cx="325353" cy="1190901"/>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7" name="Freeform 17"/>
          <p:cNvSpPr>
            <a:spLocks/>
          </p:cNvSpPr>
          <p:nvPr/>
        </p:nvSpPr>
        <p:spPr bwMode="auto">
          <a:xfrm>
            <a:off x="3673033" y="952474"/>
            <a:ext cx="1307759" cy="1529117"/>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8" name="Line 51"/>
          <p:cNvSpPr>
            <a:spLocks noChangeShapeType="1"/>
          </p:cNvSpPr>
          <p:nvPr/>
        </p:nvSpPr>
        <p:spPr bwMode="auto">
          <a:xfrm>
            <a:off x="3128664" y="4366787"/>
            <a:ext cx="3070403" cy="2381"/>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9" name="Text Box 52"/>
          <p:cNvSpPr txBox="1">
            <a:spLocks noChangeArrowheads="1"/>
          </p:cNvSpPr>
          <p:nvPr/>
        </p:nvSpPr>
        <p:spPr bwMode="auto">
          <a:xfrm>
            <a:off x="6785656" y="2061187"/>
            <a:ext cx="4618347" cy="351316"/>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zh-CN" altLang="en-US" sz="2200" dirty="0">
                <a:solidFill>
                  <a:srgbClr val="FFFFFF"/>
                </a:solidFill>
                <a:latin typeface="Arial" pitchFamily="34" charset="0"/>
              </a:rPr>
              <a:t>内蒙古教育信息化协会秘书长</a:t>
            </a:r>
            <a:endParaRPr lang="en-GB" altLang="zh-CN" sz="2200" dirty="0">
              <a:solidFill>
                <a:srgbClr val="FFFFFF"/>
              </a:solidFill>
              <a:latin typeface="Arial" pitchFamily="34" charset="0"/>
            </a:endParaRPr>
          </a:p>
        </p:txBody>
      </p:sp>
      <p:sp>
        <p:nvSpPr>
          <p:cNvPr id="60" name="Text Box 54">
            <a:hlinkClick r:id="rId5"/>
          </p:cNvPr>
          <p:cNvSpPr txBox="1">
            <a:spLocks noChangeArrowheads="1"/>
          </p:cNvSpPr>
          <p:nvPr/>
        </p:nvSpPr>
        <p:spPr bwMode="auto">
          <a:xfrm>
            <a:off x="6784233" y="2846601"/>
            <a:ext cx="4474368" cy="351315"/>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zh-CN" altLang="en-US" sz="2200" dirty="0">
                <a:solidFill>
                  <a:srgbClr val="FFFFFF"/>
                </a:solidFill>
                <a:latin typeface="Arial" pitchFamily="34" charset="0"/>
              </a:rPr>
              <a:t>武俊明</a:t>
            </a:r>
            <a:endParaRPr lang="en-US" altLang="zh-CN" sz="2200" dirty="0">
              <a:solidFill>
                <a:srgbClr val="FFFFFF"/>
              </a:solidFill>
              <a:latin typeface="Arial" pitchFamily="34" charset="0"/>
            </a:endParaRPr>
          </a:p>
        </p:txBody>
      </p:sp>
      <p:sp>
        <p:nvSpPr>
          <p:cNvPr id="61" name="Text Box 59">
            <a:hlinkClick r:id="rId6"/>
          </p:cNvPr>
          <p:cNvSpPr txBox="1">
            <a:spLocks noChangeArrowheads="1"/>
          </p:cNvSpPr>
          <p:nvPr/>
        </p:nvSpPr>
        <p:spPr bwMode="auto">
          <a:xfrm>
            <a:off x="6785656" y="3663297"/>
            <a:ext cx="4995113" cy="351316"/>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itchFamily="34" charset="0"/>
              </a:rPr>
              <a:t>2015</a:t>
            </a:r>
            <a:r>
              <a:rPr lang="zh-CN" altLang="en-US" sz="2200" dirty="0">
                <a:solidFill>
                  <a:srgbClr val="FFFFFF"/>
                </a:solidFill>
                <a:latin typeface="Arial" pitchFamily="34" charset="0"/>
              </a:rPr>
              <a:t>年</a:t>
            </a:r>
            <a:r>
              <a:rPr lang="en-US" altLang="zh-CN" sz="2200" dirty="0">
                <a:solidFill>
                  <a:srgbClr val="FFFFFF"/>
                </a:solidFill>
                <a:latin typeface="Arial" pitchFamily="34" charset="0"/>
              </a:rPr>
              <a:t>6</a:t>
            </a:r>
            <a:r>
              <a:rPr lang="zh-CN" altLang="en-US" sz="2200" dirty="0">
                <a:solidFill>
                  <a:srgbClr val="FFFFFF"/>
                </a:solidFill>
                <a:latin typeface="Arial" pitchFamily="34" charset="0"/>
              </a:rPr>
              <a:t>月</a:t>
            </a:r>
            <a:r>
              <a:rPr lang="en-US" altLang="zh-CN" sz="2200" dirty="0">
                <a:solidFill>
                  <a:srgbClr val="FFFFFF"/>
                </a:solidFill>
                <a:latin typeface="Arial" pitchFamily="34" charset="0"/>
              </a:rPr>
              <a:t>24</a:t>
            </a:r>
            <a:r>
              <a:rPr lang="zh-CN" altLang="en-US" sz="2200" dirty="0">
                <a:solidFill>
                  <a:srgbClr val="FFFFFF"/>
                </a:solidFill>
                <a:latin typeface="Arial" pitchFamily="34" charset="0"/>
              </a:rPr>
              <a:t>日</a:t>
            </a:r>
            <a:endParaRPr lang="en-GB" altLang="zh-CN" sz="2200" dirty="0">
              <a:solidFill>
                <a:srgbClr val="FFFFFF"/>
              </a:solidFill>
              <a:latin typeface="Arial" pitchFamily="34" charset="0"/>
            </a:endParaRPr>
          </a:p>
        </p:txBody>
      </p:sp>
      <p:sp>
        <p:nvSpPr>
          <p:cNvPr id="62" name="Text Box 62"/>
          <p:cNvSpPr txBox="1">
            <a:spLocks noChangeArrowheads="1"/>
          </p:cNvSpPr>
          <p:nvPr/>
        </p:nvSpPr>
        <p:spPr bwMode="auto">
          <a:xfrm>
            <a:off x="6785656" y="882762"/>
            <a:ext cx="4762325" cy="59911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zh-CN" altLang="en-US" sz="2200" dirty="0">
                <a:solidFill>
                  <a:srgbClr val="FFFFFF"/>
                </a:solidFill>
                <a:latin typeface="微软雅黑" pitchFamily="34" charset="-122"/>
                <a:ea typeface="微软雅黑" pitchFamily="34" charset="-122"/>
              </a:rPr>
              <a:t>抓机遇、促发展，开创高校信息化工作的新局面</a:t>
            </a:r>
            <a:endParaRPr lang="en-GB" altLang="zh-CN" sz="2200" dirty="0">
              <a:solidFill>
                <a:srgbClr val="FFFFFF"/>
              </a:solidFill>
              <a:latin typeface="微软雅黑" pitchFamily="34" charset="-122"/>
              <a:ea typeface="微软雅黑" pitchFamily="34" charset="-122"/>
            </a:endParaRPr>
          </a:p>
        </p:txBody>
      </p:sp>
      <p:sp>
        <p:nvSpPr>
          <p:cNvPr id="63" name="TextBox 29"/>
          <p:cNvSpPr txBox="1"/>
          <p:nvPr/>
        </p:nvSpPr>
        <p:spPr>
          <a:xfrm rot="20445248">
            <a:off x="1390670" y="1492264"/>
            <a:ext cx="2953839" cy="923519"/>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itchFamily="34" charset="-122"/>
                <a:ea typeface="微软雅黑" pitchFamily="34" charset="-122"/>
              </a:rPr>
              <a:t>谢谢观看</a:t>
            </a:r>
          </a:p>
        </p:txBody>
      </p:sp>
      <p:pic>
        <p:nvPicPr>
          <p:cNvPr id="64" name="Picture 3" descr="C:\Documents and Settings\tdz\桌面\未标题-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0555" y="3633193"/>
            <a:ext cx="457024" cy="41152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Documents and Settings\tdz\桌面\新建文件夹\欢迎0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741" y="4636409"/>
            <a:ext cx="2908042" cy="1818421"/>
          </a:xfrm>
          <a:prstGeom prst="rect">
            <a:avLst/>
          </a:prstGeom>
          <a:noFill/>
          <a:ln w="28575">
            <a:solidFill>
              <a:srgbClr val="FB0024"/>
            </a:solidFill>
          </a:ln>
          <a:effectLst/>
          <a:extLst>
            <a:ext uri="{909E8E84-426E-40DD-AFC4-6F175D3DCCD1}">
              <a14:hiddenFill xmlns:a14="http://schemas.microsoft.com/office/drawing/2010/main">
                <a:solidFill>
                  <a:srgbClr val="FFFFFF"/>
                </a:solidFill>
              </a14:hiddenFill>
            </a:ext>
          </a:extLst>
        </p:spPr>
      </p:pic>
      <p:pic>
        <p:nvPicPr>
          <p:cNvPr id="67" name="Picture 3" descr="C:\Users\user\Desktop\未标题-4 拷贝.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002" y="2795406"/>
            <a:ext cx="356307" cy="453705"/>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组合 67"/>
          <p:cNvGrpSpPr/>
          <p:nvPr/>
        </p:nvGrpSpPr>
        <p:grpSpPr>
          <a:xfrm>
            <a:off x="5905890" y="1965934"/>
            <a:ext cx="563955" cy="523997"/>
            <a:chOff x="5907429" y="1965479"/>
            <a:chExt cx="564102" cy="523876"/>
          </a:xfrm>
        </p:grpSpPr>
        <p:sp>
          <p:nvSpPr>
            <p:cNvPr id="69"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pic>
          <p:nvPicPr>
            <p:cNvPr id="70" name="Picture 4" descr="C:\Users\user\Desktop\未标题-5 拷贝.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7082" y="2021384"/>
              <a:ext cx="448164" cy="4012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8534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300"/>
                                        <p:tgtEl>
                                          <p:spTgt spid="2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250"/>
                                        <p:tgtEl>
                                          <p:spTgt spid="20"/>
                                        </p:tgtEl>
                                      </p:cBhvr>
                                    </p:animEffect>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0"/>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300"/>
                                        <p:tgtEl>
                                          <p:spTgt spid="21"/>
                                        </p:tgtEl>
                                      </p:cBhvr>
                                    </p:animEffect>
                                  </p:childTnLst>
                                </p:cTn>
                              </p:par>
                              <p:par>
                                <p:cTn id="24" presetID="2" presetClass="entr" presetSubtype="3"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250"/>
                                        <p:tgtEl>
                                          <p:spTgt spid="22"/>
                                        </p:tgtEl>
                                      </p:cBhvr>
                                    </p:animEffect>
                                  </p:childTnLst>
                                </p:cTn>
                              </p:par>
                              <p:par>
                                <p:cTn id="33" presetID="2" presetClass="entr" presetSubtype="9"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2"/>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2" presetClass="entr" presetSubtype="8"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0-#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66"/>
                                        </p:tgtEl>
                                        <p:attrNameLst>
                                          <p:attrName>r</p:attrName>
                                        </p:attrNameLst>
                                      </p:cBhvr>
                                    </p:animRot>
                                  </p:childTnLst>
                                </p:cTn>
                              </p:par>
                            </p:childTnLst>
                          </p:cTn>
                        </p:par>
                        <p:par>
                          <p:cTn id="48" fill="hold">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childTnLst>
                          </p:cTn>
                        </p:par>
                        <p:par>
                          <p:cTn id="64" fill="hold">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par>
                          <p:cTn id="68" fill="hold">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up)">
                                      <p:cBhvr>
                                        <p:cTn id="71" dur="500"/>
                                        <p:tgtEl>
                                          <p:spTgt spid="57"/>
                                        </p:tgtEl>
                                      </p:cBhvr>
                                    </p:animEffect>
                                  </p:childTnLst>
                                </p:cTn>
                              </p:par>
                            </p:childTnLst>
                          </p:cTn>
                        </p:par>
                        <p:par>
                          <p:cTn id="72" fill="hold">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up)">
                                      <p:cBhvr>
                                        <p:cTn id="75" dur="500"/>
                                        <p:tgtEl>
                                          <p:spTgt spid="54"/>
                                        </p:tgtEl>
                                      </p:cBhvr>
                                    </p:animEffect>
                                  </p:childTnLst>
                                </p:cTn>
                              </p:par>
                            </p:childTnLst>
                          </p:cTn>
                        </p:par>
                        <p:par>
                          <p:cTn id="76" fill="hold">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par>
                          <p:cTn id="80" fill="hold">
                            <p:stCondLst>
                              <p:cond delay="5300"/>
                            </p:stCondLst>
                            <p:childTnLst>
                              <p:par>
                                <p:cTn id="81" presetID="22" presetClass="entr" presetSubtype="8" fill="hold"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left)">
                                      <p:cBhvr>
                                        <p:cTn id="83" dur="500"/>
                                        <p:tgtEl>
                                          <p:spTgt spid="63">
                                            <p:txEl>
                                              <p:pRg st="0" end="0"/>
                                            </p:txEl>
                                          </p:spTgt>
                                        </p:tgtEl>
                                      </p:cBhvr>
                                    </p:animEffect>
                                  </p:childTnLst>
                                </p:cTn>
                              </p:par>
                            </p:childTnLst>
                          </p:cTn>
                        </p:par>
                        <p:par>
                          <p:cTn id="84" fill="hold">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par>
                          <p:cTn id="88" fill="hold">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par>
                          <p:cTn id="92" fill="hold">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strVal val="#ppt_h"/>
                                          </p:val>
                                        </p:tav>
                                        <p:tav tm="100000">
                                          <p:val>
                                            <p:strVal val="#ppt_h"/>
                                          </p:val>
                                        </p:tav>
                                      </p:tavLst>
                                    </p:anim>
                                  </p:childTnLst>
                                </p:cTn>
                              </p:par>
                            </p:childTnLst>
                          </p:cTn>
                        </p:par>
                        <p:par>
                          <p:cTn id="97" fill="hold">
                            <p:stCondLst>
                              <p:cond delay="7300"/>
                            </p:stCondLst>
                            <p:childTnLst>
                              <p:par>
                                <p:cTn id="98" presetID="22" presetClass="entr" presetSubtype="8"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left)">
                                      <p:cBhvr>
                                        <p:cTn id="100" dur="500"/>
                                        <p:tgtEl>
                                          <p:spTgt spid="62"/>
                                        </p:tgtEl>
                                      </p:cBhvr>
                                    </p:animEffect>
                                  </p:childTnLst>
                                </p:cTn>
                              </p:par>
                              <p:par>
                                <p:cTn id="101" presetID="17" presetClass="entr" presetSubtype="10" fill="hold" nodeType="with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strVal val="#ppt_h"/>
                                          </p:val>
                                        </p:tav>
                                        <p:tav tm="100000">
                                          <p:val>
                                            <p:strVal val="#ppt_h"/>
                                          </p:val>
                                        </p:tav>
                                      </p:tavLst>
                                    </p:anim>
                                  </p:childTnLst>
                                </p:cTn>
                              </p:par>
                            </p:childTnLst>
                          </p:cTn>
                        </p:par>
                        <p:par>
                          <p:cTn id="105" fill="hold">
                            <p:stCondLst>
                              <p:cond delay="7800"/>
                            </p:stCondLst>
                            <p:childTnLst>
                              <p:par>
                                <p:cTn id="106" presetID="22" presetClass="entr" presetSubtype="8"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childTnLst>
                          </p:cTn>
                        </p:par>
                        <p:par>
                          <p:cTn id="109" fill="hold">
                            <p:stCondLst>
                              <p:cond delay="8300"/>
                            </p:stCondLst>
                            <p:childTnLst>
                              <p:par>
                                <p:cTn id="110" presetID="17" presetClass="entr" presetSubtype="10" fill="hold"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strVal val="#ppt_h"/>
                                          </p:val>
                                        </p:tav>
                                        <p:tav tm="100000">
                                          <p:val>
                                            <p:strVal val="#ppt_h"/>
                                          </p:val>
                                        </p:tav>
                                      </p:tavLst>
                                    </p:anim>
                                  </p:childTnLst>
                                </p:cTn>
                              </p:par>
                              <p:par>
                                <p:cTn id="114" presetID="17" presetClass="entr" presetSubtype="10" fill="hold"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p:cTn id="116" dur="500" fill="hold"/>
                                        <p:tgtEl>
                                          <p:spTgt spid="67"/>
                                        </p:tgtEl>
                                        <p:attrNameLst>
                                          <p:attrName>ppt_w</p:attrName>
                                        </p:attrNameLst>
                                      </p:cBhvr>
                                      <p:tavLst>
                                        <p:tav tm="0">
                                          <p:val>
                                            <p:fltVal val="0"/>
                                          </p:val>
                                        </p:tav>
                                        <p:tav tm="100000">
                                          <p:val>
                                            <p:strVal val="#ppt_w"/>
                                          </p:val>
                                        </p:tav>
                                      </p:tavLst>
                                    </p:anim>
                                    <p:anim calcmode="lin" valueType="num">
                                      <p:cBhvr>
                                        <p:cTn id="117" dur="500" fill="hold"/>
                                        <p:tgtEl>
                                          <p:spTgt spid="67"/>
                                        </p:tgtEl>
                                        <p:attrNameLst>
                                          <p:attrName>ppt_h</p:attrName>
                                        </p:attrNameLst>
                                      </p:cBhvr>
                                      <p:tavLst>
                                        <p:tav tm="0">
                                          <p:val>
                                            <p:strVal val="#ppt_h"/>
                                          </p:val>
                                        </p:tav>
                                        <p:tav tm="100000">
                                          <p:val>
                                            <p:strVal val="#ppt_h"/>
                                          </p:val>
                                        </p:tav>
                                      </p:tavLst>
                                    </p:anim>
                                  </p:childTnLst>
                                </p:cTn>
                              </p:par>
                            </p:childTnLst>
                          </p:cTn>
                        </p:par>
                        <p:par>
                          <p:cTn id="118" fill="hold">
                            <p:stCondLst>
                              <p:cond delay="8800"/>
                            </p:stCondLst>
                            <p:childTnLst>
                              <p:par>
                                <p:cTn id="119" presetID="22" presetClass="entr" presetSubtype="8"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wipe(left)">
                                      <p:cBhvr>
                                        <p:cTn id="121" dur="500"/>
                                        <p:tgtEl>
                                          <p:spTgt spid="60"/>
                                        </p:tgtEl>
                                      </p:cBhvr>
                                    </p:animEffect>
                                  </p:childTnLst>
                                </p:cTn>
                              </p:par>
                              <p:par>
                                <p:cTn id="122" presetID="17" presetClass="entr" presetSubtype="10" fill="hold" nodeType="withEffect">
                                  <p:stCondLst>
                                    <p:cond delay="0"/>
                                  </p:stCondLst>
                                  <p:childTnLst>
                                    <p:set>
                                      <p:cBhvr>
                                        <p:cTn id="123" dur="1" fill="hold">
                                          <p:stCondLst>
                                            <p:cond delay="0"/>
                                          </p:stCondLst>
                                        </p:cTn>
                                        <p:tgtEl>
                                          <p:spTgt spid="39"/>
                                        </p:tgtEl>
                                        <p:attrNameLst>
                                          <p:attrName>style.visibility</p:attrName>
                                        </p:attrNameLst>
                                      </p:cBhvr>
                                      <p:to>
                                        <p:strVal val="visible"/>
                                      </p:to>
                                    </p:set>
                                    <p:anim calcmode="lin" valueType="num">
                                      <p:cBhvr>
                                        <p:cTn id="124" dur="500" fill="hold"/>
                                        <p:tgtEl>
                                          <p:spTgt spid="39"/>
                                        </p:tgtEl>
                                        <p:attrNameLst>
                                          <p:attrName>ppt_w</p:attrName>
                                        </p:attrNameLst>
                                      </p:cBhvr>
                                      <p:tavLst>
                                        <p:tav tm="0">
                                          <p:val>
                                            <p:fltVal val="0"/>
                                          </p:val>
                                        </p:tav>
                                        <p:tav tm="100000">
                                          <p:val>
                                            <p:strVal val="#ppt_w"/>
                                          </p:val>
                                        </p:tav>
                                      </p:tavLst>
                                    </p:anim>
                                    <p:anim calcmode="lin" valueType="num">
                                      <p:cBhvr>
                                        <p:cTn id="125" dur="500" fill="hold"/>
                                        <p:tgtEl>
                                          <p:spTgt spid="39"/>
                                        </p:tgtEl>
                                        <p:attrNameLst>
                                          <p:attrName>ppt_h</p:attrName>
                                        </p:attrNameLst>
                                      </p:cBhvr>
                                      <p:tavLst>
                                        <p:tav tm="0">
                                          <p:val>
                                            <p:strVal val="#ppt_h"/>
                                          </p:val>
                                        </p:tav>
                                        <p:tav tm="100000">
                                          <p:val>
                                            <p:strVal val="#ppt_h"/>
                                          </p:val>
                                        </p:tav>
                                      </p:tavLst>
                                    </p:anim>
                                  </p:childTnLst>
                                </p:cTn>
                              </p:par>
                              <p:par>
                                <p:cTn id="126" presetID="17" presetClass="entr" presetSubtype="10" fill="hold" nodeType="withEffect">
                                  <p:stCondLst>
                                    <p:cond delay="0"/>
                                  </p:stCondLst>
                                  <p:childTnLst>
                                    <p:set>
                                      <p:cBhvr>
                                        <p:cTn id="127" dur="1" fill="hold">
                                          <p:stCondLst>
                                            <p:cond delay="0"/>
                                          </p:stCondLst>
                                        </p:cTn>
                                        <p:tgtEl>
                                          <p:spTgt spid="64"/>
                                        </p:tgtEl>
                                        <p:attrNameLst>
                                          <p:attrName>style.visibility</p:attrName>
                                        </p:attrNameLst>
                                      </p:cBhvr>
                                      <p:to>
                                        <p:strVal val="visible"/>
                                      </p:to>
                                    </p:set>
                                    <p:anim calcmode="lin" valueType="num">
                                      <p:cBhvr>
                                        <p:cTn id="128" dur="500" fill="hold"/>
                                        <p:tgtEl>
                                          <p:spTgt spid="64"/>
                                        </p:tgtEl>
                                        <p:attrNameLst>
                                          <p:attrName>ppt_w</p:attrName>
                                        </p:attrNameLst>
                                      </p:cBhvr>
                                      <p:tavLst>
                                        <p:tav tm="0">
                                          <p:val>
                                            <p:fltVal val="0"/>
                                          </p:val>
                                        </p:tav>
                                        <p:tav tm="100000">
                                          <p:val>
                                            <p:strVal val="#ppt_w"/>
                                          </p:val>
                                        </p:tav>
                                      </p:tavLst>
                                    </p:anim>
                                    <p:anim calcmode="lin" valueType="num">
                                      <p:cBhvr>
                                        <p:cTn id="129" dur="500" fill="hold"/>
                                        <p:tgtEl>
                                          <p:spTgt spid="64"/>
                                        </p:tgtEl>
                                        <p:attrNameLst>
                                          <p:attrName>ppt_h</p:attrName>
                                        </p:attrNameLst>
                                      </p:cBhvr>
                                      <p:tavLst>
                                        <p:tav tm="0">
                                          <p:val>
                                            <p:strVal val="#ppt_h"/>
                                          </p:val>
                                        </p:tav>
                                        <p:tav tm="100000">
                                          <p:val>
                                            <p:strVal val="#ppt_h"/>
                                          </p:val>
                                        </p:tav>
                                      </p:tavLst>
                                    </p:anim>
                                  </p:childTnLst>
                                </p:cTn>
                              </p:par>
                            </p:childTnLst>
                          </p:cTn>
                        </p:par>
                        <p:par>
                          <p:cTn id="130" fill="hold">
                            <p:stCondLst>
                              <p:cond delay="9300"/>
                            </p:stCondLst>
                            <p:childTnLst>
                              <p:par>
                                <p:cTn id="131" presetID="22" presetClass="entr" presetSubtype="8" fill="hold" grpId="0" nodeType="after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wipe(left)">
                                      <p:cBhvr>
                                        <p:cTn id="1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9" grpId="0" animBg="1"/>
      <p:bldP spid="31" grpId="0" animBg="1"/>
      <p:bldP spid="32" grpId="0" animBg="1"/>
      <p:bldP spid="34" grpId="0" animBg="1"/>
      <p:bldP spid="53"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921123" y="2036501"/>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1912519"/>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21124" y="2264934"/>
            <a:ext cx="4752527" cy="3180290"/>
          </a:xfrm>
          <a:prstGeom prst="rect">
            <a:avLst/>
          </a:prstGeom>
          <a:solidFill>
            <a:schemeClr val="accent6">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Dark Gray"/>
          <p:cNvSpPr/>
          <p:nvPr/>
        </p:nvSpPr>
        <p:spPr bwMode="auto">
          <a:xfrm>
            <a:off x="6934309" y="2264934"/>
            <a:ext cx="4752527" cy="2016000"/>
          </a:xfrm>
          <a:prstGeom prst="roundRect">
            <a:avLst>
              <a:gd name="adj" fmla="val 0"/>
            </a:avLst>
          </a:prstGeom>
          <a:solidFill>
            <a:srgbClr val="FB0024"/>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lvl="0" indent="457200" defTabSz="685637" fontAlgn="base">
              <a:lnSpc>
                <a:spcPct val="120000"/>
              </a:lnSpc>
              <a:spcBef>
                <a:spcPct val="0"/>
              </a:spcBef>
              <a:spcAft>
                <a:spcPct val="0"/>
              </a:spcAft>
              <a:defRPr/>
            </a:pPr>
            <a:r>
              <a:rPr lang="zh-CN" altLang="en-US" sz="2000" b="1" dirty="0" smtClean="0">
                <a:solidFill>
                  <a:schemeClr val="bg1"/>
                </a:solidFill>
                <a:latin typeface="微软雅黑" pitchFamily="34" charset="-122"/>
                <a:ea typeface="微软雅黑" pitchFamily="34" charset="-122"/>
                <a:cs typeface="Arial Unicode MS" pitchFamily="34" charset="-122"/>
              </a:rPr>
              <a:t>自治区</a:t>
            </a:r>
            <a:r>
              <a:rPr lang="zh-CN" altLang="en-US" sz="2000" b="1" dirty="0">
                <a:solidFill>
                  <a:schemeClr val="bg1"/>
                </a:solidFill>
                <a:latin typeface="微软雅黑" pitchFamily="34" charset="-122"/>
                <a:ea typeface="微软雅黑" pitchFamily="34" charset="-122"/>
                <a:cs typeface="Arial Unicode MS" pitchFamily="34" charset="-122"/>
              </a:rPr>
              <a:t>政府连辑副主席、政协郑福田副主席，经信委兰惠主任，教育厅满达副厅长，各高校的领导多次莅临会议指导工作。各高校以极高的热情参加协会的</a:t>
            </a:r>
            <a:r>
              <a:rPr lang="zh-CN" altLang="en-US" sz="2000" b="1" dirty="0" smtClean="0">
                <a:solidFill>
                  <a:schemeClr val="bg1"/>
                </a:solidFill>
                <a:latin typeface="微软雅黑" pitchFamily="34" charset="-122"/>
                <a:ea typeface="微软雅黑" pitchFamily="34" charset="-122"/>
                <a:cs typeface="Arial Unicode MS" pitchFamily="34" charset="-122"/>
              </a:rPr>
              <a:t>活动</a:t>
            </a:r>
            <a:r>
              <a:rPr lang="zh-CN" altLang="en-US" sz="2000" b="1" dirty="0">
                <a:solidFill>
                  <a:schemeClr val="bg1"/>
                </a:solidFill>
                <a:latin typeface="微软雅黑" pitchFamily="34" charset="-122"/>
                <a:ea typeface="微软雅黑" pitchFamily="34" charset="-122"/>
                <a:cs typeface="Arial Unicode MS" pitchFamily="34" charset="-122"/>
              </a:rPr>
              <a:t>。</a:t>
            </a:r>
            <a:endParaRPr lang="en-US" sz="2000" b="1" dirty="0">
              <a:solidFill>
                <a:schemeClr val="bg1"/>
              </a:solidFill>
              <a:latin typeface="微软雅黑" pitchFamily="34" charset="-122"/>
              <a:ea typeface="微软雅黑" pitchFamily="34" charset="-122"/>
              <a:cs typeface="Arial Unicode MS" pitchFamily="34" charset="-122"/>
            </a:endParaRPr>
          </a:p>
        </p:txBody>
      </p:sp>
      <p:pic>
        <p:nvPicPr>
          <p:cNvPr id="14" name="Picture 2" descr="C:\Users\user\Desktop\未标题-1 拷贝.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34336" y="4467022"/>
            <a:ext cx="4752528" cy="978202"/>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3"/>
          <p:cNvSpPr>
            <a:spLocks noChangeArrowheads="1"/>
          </p:cNvSpPr>
          <p:nvPr/>
        </p:nvSpPr>
        <p:spPr bwMode="auto">
          <a:xfrm>
            <a:off x="2065140" y="4280748"/>
            <a:ext cx="4536502"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smtClean="0">
                <a:solidFill>
                  <a:schemeClr val="tx1">
                    <a:lumMod val="75000"/>
                    <a:lumOff val="25000"/>
                  </a:schemeClr>
                </a:solidFill>
                <a:latin typeface="微软雅黑" pitchFamily="34" charset="-122"/>
                <a:ea typeface="微软雅黑" pitchFamily="34" charset="-122"/>
              </a:rPr>
              <a:t>内蒙古</a:t>
            </a:r>
            <a:r>
              <a:rPr lang="zh-CN" altLang="en-US" sz="1600" dirty="0">
                <a:solidFill>
                  <a:schemeClr val="tx1">
                    <a:lumMod val="75000"/>
                    <a:lumOff val="25000"/>
                  </a:schemeClr>
                </a:solidFill>
                <a:latin typeface="微软雅黑" pitchFamily="34" charset="-122"/>
                <a:ea typeface="微软雅黑" pitchFamily="34" charset="-122"/>
              </a:rPr>
              <a:t>教育信息化协会自成立以来，一直得到自治区政府、经信委、教育厅和各高校领导的关心与</a:t>
            </a:r>
            <a:r>
              <a:rPr lang="zh-CN" altLang="en-US" sz="1600" dirty="0" smtClean="0">
                <a:solidFill>
                  <a:schemeClr val="tx1">
                    <a:lumMod val="75000"/>
                    <a:lumOff val="25000"/>
                  </a:schemeClr>
                </a:solidFill>
                <a:latin typeface="微软雅黑" pitchFamily="34" charset="-122"/>
                <a:ea typeface="微软雅黑" pitchFamily="34" charset="-122"/>
              </a:rPr>
              <a:t>支持。</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6" name="矩形 3"/>
          <p:cNvSpPr>
            <a:spLocks noChangeArrowheads="1"/>
          </p:cNvSpPr>
          <p:nvPr/>
        </p:nvSpPr>
        <p:spPr bwMode="auto">
          <a:xfrm>
            <a:off x="2065140" y="2306782"/>
            <a:ext cx="4536503" cy="196771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 我们也感谢内蒙古医科大学的大力支持，内蒙古医科大学的信息化工作近两年快速发展并取得了</a:t>
            </a:r>
            <a:r>
              <a:rPr lang="zh-CN" altLang="en-US" sz="1600" dirty="0" smtClean="0">
                <a:solidFill>
                  <a:schemeClr val="tx1">
                    <a:lumMod val="75000"/>
                    <a:lumOff val="25000"/>
                  </a:schemeClr>
                </a:solidFill>
                <a:latin typeface="微软雅黑" pitchFamily="34" charset="-122"/>
                <a:ea typeface="微软雅黑" pitchFamily="34" charset="-122"/>
              </a:rPr>
              <a:t>前所未有</a:t>
            </a:r>
            <a:r>
              <a:rPr lang="zh-CN" altLang="en-US" sz="1600" dirty="0">
                <a:solidFill>
                  <a:schemeClr val="tx1">
                    <a:lumMod val="75000"/>
                    <a:lumOff val="25000"/>
                  </a:schemeClr>
                </a:solidFill>
                <a:latin typeface="微软雅黑" pitchFamily="34" charset="-122"/>
                <a:ea typeface="微软雅黑" pitchFamily="34" charset="-122"/>
              </a:rPr>
              <a:t>的成绩，作为本次年会承办方，他们为年会的顺利举行作了大量卓有成效的工作</a:t>
            </a:r>
            <a:r>
              <a:rPr lang="zh-CN" altLang="en-US" sz="1600" dirty="0" smtClean="0">
                <a:solidFill>
                  <a:schemeClr val="tx1">
                    <a:lumMod val="75000"/>
                    <a:lumOff val="25000"/>
                  </a:schemeClr>
                </a:solidFill>
                <a:latin typeface="微软雅黑" pitchFamily="34" charset="-122"/>
                <a:ea typeface="微软雅黑" pitchFamily="34" charset="-122"/>
              </a:rPr>
              <a:t>；还要</a:t>
            </a:r>
            <a:r>
              <a:rPr lang="zh-CN" altLang="en-US" sz="1600" dirty="0">
                <a:solidFill>
                  <a:schemeClr val="tx1">
                    <a:lumMod val="75000"/>
                    <a:lumOff val="25000"/>
                  </a:schemeClr>
                </a:solidFill>
                <a:latin typeface="微软雅黑" pitchFamily="34" charset="-122"/>
                <a:ea typeface="微软雅黑" pitchFamily="34" charset="-122"/>
              </a:rPr>
              <a:t>感谢神州数码公司、中兴通讯公司的鼎力协助，感谢新新开普公司的大力支持</a:t>
            </a:r>
            <a:r>
              <a:rPr lang="zh-CN" altLang="en-US" sz="1600" dirty="0" smtClean="0">
                <a:solidFill>
                  <a:schemeClr val="tx1">
                    <a:lumMod val="75000"/>
                    <a:lumOff val="25000"/>
                  </a:schemeClr>
                </a:solidFill>
                <a:latin typeface="微软雅黑" pitchFamily="34" charset="-122"/>
                <a:ea typeface="微软雅黑" pitchFamily="34" charset="-122"/>
              </a:rPr>
              <a:t>。</a:t>
            </a:r>
            <a:endParaRPr lang="en-US" altLang="zh-CN" sz="16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63909329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style.rotation</p:attrName>
                                        </p:attrNameLst>
                                      </p:cBhvr>
                                      <p:tavLst>
                                        <p:tav tm="0">
                                          <p:val>
                                            <p:fltVal val="720"/>
                                          </p:val>
                                        </p:tav>
                                        <p:tav tm="100000">
                                          <p:val>
                                            <p:fltVal val="0"/>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ppt_w</p:attrName>
                                        </p:attrNameLst>
                                      </p:cBhvr>
                                      <p:tavLst>
                                        <p:tav tm="0">
                                          <p:val>
                                            <p:fltVal val="0"/>
                                          </p:val>
                                        </p:tav>
                                        <p:tav tm="100000">
                                          <p:val>
                                            <p:strVal val="#ppt_w"/>
                                          </p:val>
                                        </p:tav>
                                      </p:tavLst>
                                    </p:anim>
                                  </p:childTnLst>
                                </p:cTn>
                              </p:par>
                              <p:par>
                                <p:cTn id="14" presetID="53" presetClass="entr" presetSubtype="16" fill="hold" grpId="2"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4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Scale>
                                      <p:cBhvr>
                                        <p:cTn id="2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6"/>
                                        </p:tgtEl>
                                        <p:attrNameLst>
                                          <p:attrName>ppt_x</p:attrName>
                                          <p:attrName>ppt_y</p:attrName>
                                        </p:attrNameLst>
                                      </p:cBhvr>
                                    </p:animMotion>
                                    <p:animEffect transition="in" filter="fade">
                                      <p:cBhvr>
                                        <p:cTn id="29" dur="1000"/>
                                        <p:tgtEl>
                                          <p:spTgt spid="16"/>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Scale>
                                      <p:cBhvr>
                                        <p:cTn id="3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
                                        </p:tgtEl>
                                        <p:attrNameLst>
                                          <p:attrName>ppt_x</p:attrName>
                                          <p:attrName>ppt_y</p:attrName>
                                        </p:attrNameLst>
                                      </p:cBhvr>
                                    </p:animMotion>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921123" y="2108509"/>
            <a:ext cx="47525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21123" y="1984527"/>
            <a:ext cx="720080" cy="1239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21124" y="2336942"/>
            <a:ext cx="4752527" cy="3180290"/>
          </a:xfrm>
          <a:prstGeom prst="rect">
            <a:avLst/>
          </a:prstGeom>
          <a:solidFill>
            <a:schemeClr val="accent6">
              <a:lumMod val="20000"/>
              <a:lumOff val="8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029136" y="4429500"/>
            <a:ext cx="4536502"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下面，我将就协会几年来的工作、高校信息化建设的发展趋势以及如何将高校信息化建设引向成熟的</a:t>
            </a:r>
            <a:r>
              <a:rPr lang="zh-CN" altLang="en-US" sz="1600" dirty="0" smtClean="0">
                <a:solidFill>
                  <a:schemeClr val="tx1">
                    <a:lumMod val="75000"/>
                    <a:lumOff val="25000"/>
                  </a:schemeClr>
                </a:solidFill>
                <a:latin typeface="微软雅黑" pitchFamily="34" charset="-122"/>
                <a:ea typeface="微软雅黑" pitchFamily="34" charset="-122"/>
              </a:rPr>
              <a:t>一些</a:t>
            </a:r>
            <a:r>
              <a:rPr lang="zh-CN" altLang="en-US" sz="1600" dirty="0">
                <a:solidFill>
                  <a:schemeClr val="tx1">
                    <a:lumMod val="75000"/>
                    <a:lumOff val="25000"/>
                  </a:schemeClr>
                </a:solidFill>
                <a:latin typeface="微软雅黑" pitchFamily="34" charset="-122"/>
                <a:ea typeface="微软雅黑" pitchFamily="34" charset="-122"/>
              </a:rPr>
              <a:t>思考向同志们做一个简要的汇报： </a:t>
            </a:r>
          </a:p>
        </p:txBody>
      </p:sp>
      <p:sp>
        <p:nvSpPr>
          <p:cNvPr id="18" name="Dark Gray"/>
          <p:cNvSpPr/>
          <p:nvPr/>
        </p:nvSpPr>
        <p:spPr bwMode="auto">
          <a:xfrm>
            <a:off x="6961682" y="3723976"/>
            <a:ext cx="4752527" cy="1793256"/>
          </a:xfrm>
          <a:prstGeom prst="roundRect">
            <a:avLst>
              <a:gd name="adj" fmla="val 0"/>
            </a:avLst>
          </a:prstGeom>
          <a:solidFill>
            <a:srgbClr val="FB0024"/>
          </a:solidFill>
          <a:ln w="9525" cap="flat" cmpd="sng" algn="ctr">
            <a:noFill/>
            <a:prstDash val="solid"/>
            <a:headEnd type="none" w="med" len="med"/>
            <a:tailEnd type="none" w="med" len="med"/>
          </a:ln>
          <a:effectLst/>
        </p:spPr>
        <p:txBody>
          <a:bodyPr vert="horz" wrap="square" lIns="216000" tIns="34292" rIns="216000" bIns="34292" numCol="1" rtlCol="0" anchor="ctr" anchorCtr="0" compatLnSpc="1">
            <a:prstTxWarp prst="textNoShape">
              <a:avLst/>
            </a:prstTxWarp>
          </a:bodyPr>
          <a:lstStyle/>
          <a:p>
            <a:pPr indent="457200" defTabSz="685637" fontAlgn="base">
              <a:lnSpc>
                <a:spcPct val="120000"/>
              </a:lnSpc>
              <a:spcBef>
                <a:spcPct val="0"/>
              </a:spcBef>
              <a:spcAft>
                <a:spcPct val="0"/>
              </a:spcAft>
              <a:defRPr/>
            </a:pPr>
            <a:r>
              <a:rPr lang="zh-CN" altLang="en-US" sz="2000" b="1" dirty="0">
                <a:solidFill>
                  <a:schemeClr val="bg1"/>
                </a:solidFill>
                <a:latin typeface="微软雅黑" pitchFamily="34" charset="-122"/>
                <a:ea typeface="微软雅黑" pitchFamily="34" charset="-122"/>
                <a:cs typeface="Arial Unicode MS" pitchFamily="34" charset="-122"/>
              </a:rPr>
              <a:t>到目前为止，协会已经成为自治区教育领域，专注于教育信息化建设与发展的最具影响力的学会组织之一。</a:t>
            </a:r>
          </a:p>
        </p:txBody>
      </p:sp>
      <p:pic>
        <p:nvPicPr>
          <p:cNvPr id="2050" name="Picture 2" descr="F:\360云盘\02-个人资料\！PPT图片及版面资源\06-PPT精选插图\03-人物\1858-1203061K945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34" b="7834"/>
          <a:stretch/>
        </p:blipFill>
        <p:spPr bwMode="auto">
          <a:xfrm>
            <a:off x="6961682" y="2336942"/>
            <a:ext cx="2356385" cy="13254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360云盘\02-个人资料\！PPT图片及版面资源\06-PPT精选插图\03-人物\188897-1206111U54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63" b="10163"/>
          <a:stretch/>
        </p:blipFill>
        <p:spPr bwMode="auto">
          <a:xfrm>
            <a:off x="9376425" y="2336942"/>
            <a:ext cx="2337784" cy="131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4358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20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200"/>
                            </p:stCondLst>
                            <p:childTnLst>
                              <p:par>
                                <p:cTn id="11" presetID="10" presetClass="entr" presetSubtype="0" fill="hold" grpId="1"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35"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style.rotation</p:attrName>
                                        </p:attrNameLst>
                                      </p:cBhvr>
                                      <p:tavLst>
                                        <p:tav tm="0">
                                          <p:val>
                                            <p:fltVal val="720"/>
                                          </p:val>
                                        </p:tav>
                                        <p:tav tm="100000">
                                          <p:val>
                                            <p:fltVal val="0"/>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ppt_w</p:attrName>
                                        </p:attrNameLst>
                                      </p:cBhvr>
                                      <p:tavLst>
                                        <p:tav tm="0">
                                          <p:val>
                                            <p:fltVal val="0"/>
                                          </p:val>
                                        </p:tav>
                                        <p:tav tm="100000">
                                          <p:val>
                                            <p:strVal val="#ppt_w"/>
                                          </p:val>
                                        </p:tav>
                                      </p:tavLst>
                                    </p:anim>
                                  </p:childTnLst>
                                </p:cTn>
                              </p:par>
                              <p:par>
                                <p:cTn id="20" presetID="53" presetClass="entr" presetSubtype="16" fill="hold" grpId="2"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8" grpId="1" animBg="1"/>
      <p:bldP spid="18"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67010" y="3544624"/>
            <a:ext cx="2677474" cy="925279"/>
            <a:chOff x="480963" y="5096009"/>
            <a:chExt cx="2677474" cy="925279"/>
          </a:xfrm>
        </p:grpSpPr>
        <p:sp>
          <p:nvSpPr>
            <p:cNvPr id="11" name="矩形 10"/>
            <p:cNvSpPr/>
            <p:nvPr/>
          </p:nvSpPr>
          <p:spPr>
            <a:xfrm>
              <a:off x="480963" y="5096009"/>
              <a:ext cx="2664296" cy="9252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TextBox 3"/>
            <p:cNvSpPr txBox="1"/>
            <p:nvPr/>
          </p:nvSpPr>
          <p:spPr>
            <a:xfrm>
              <a:off x="638157" y="5445224"/>
              <a:ext cx="2520280" cy="461665"/>
            </a:xfrm>
            <a:prstGeom prst="rect">
              <a:avLst/>
            </a:prstGeom>
            <a:noFill/>
          </p:spPr>
          <p:txBody>
            <a:bodyPr wrap="square">
              <a:spAutoFit/>
            </a:bodyPr>
            <a:lstStyle/>
            <a:p>
              <a:pPr>
                <a:defRPr/>
              </a:pPr>
              <a:r>
                <a:rPr lang="zh-CN" altLang="en-US" sz="2400" b="1" dirty="0" smtClean="0">
                  <a:solidFill>
                    <a:schemeClr val="bg1"/>
                  </a:solidFill>
                  <a:latin typeface="微软雅黑" pitchFamily="34" charset="-122"/>
                  <a:ea typeface="微软雅黑" pitchFamily="34" charset="-122"/>
                </a:rPr>
                <a:t>协会近年的工作</a:t>
              </a:r>
              <a:endParaRPr lang="zh-CN" altLang="en-US" sz="2400" b="1" dirty="0">
                <a:solidFill>
                  <a:schemeClr val="bg1"/>
                </a:solidFill>
                <a:latin typeface="微软雅黑" pitchFamily="34" charset="-122"/>
                <a:ea typeface="微软雅黑" pitchFamily="34" charset="-122"/>
              </a:endParaRPr>
            </a:p>
          </p:txBody>
        </p:sp>
        <p:sp>
          <p:nvSpPr>
            <p:cNvPr id="13" name="文本框 24"/>
            <p:cNvSpPr txBox="1"/>
            <p:nvPr/>
          </p:nvSpPr>
          <p:spPr>
            <a:xfrm>
              <a:off x="624979" y="5157192"/>
              <a:ext cx="2520280"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389" y="2204864"/>
            <a:ext cx="2664000" cy="1718337"/>
          </a:xfrm>
          <a:prstGeom prst="rect">
            <a:avLst/>
          </a:prstGeom>
          <a:ln w="19050">
            <a:solidFill>
              <a:srgbClr val="FFC000"/>
            </a:solidFill>
          </a:ln>
        </p:spPr>
      </p:pic>
      <p:grpSp>
        <p:nvGrpSpPr>
          <p:cNvPr id="2" name="组合 1"/>
          <p:cNvGrpSpPr/>
          <p:nvPr/>
        </p:nvGrpSpPr>
        <p:grpSpPr>
          <a:xfrm rot="10800000">
            <a:off x="7610051" y="3580722"/>
            <a:ext cx="2664000" cy="385200"/>
            <a:chOff x="5593828" y="4221088"/>
            <a:chExt cx="2664000" cy="405445"/>
          </a:xfrm>
        </p:grpSpPr>
        <p:cxnSp>
          <p:nvCxnSpPr>
            <p:cNvPr id="15" name="直接连接符 14"/>
            <p:cNvCxnSpPr/>
            <p:nvPr/>
          </p:nvCxnSpPr>
          <p:spPr>
            <a:xfrm flipV="1">
              <a:off x="8257827" y="4221088"/>
              <a:ext cx="0" cy="40544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6925828" y="2889088"/>
              <a:ext cx="0" cy="266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 name="矩形 48"/>
          <p:cNvSpPr>
            <a:spLocks noChangeArrowheads="1"/>
          </p:cNvSpPr>
          <p:nvPr/>
        </p:nvSpPr>
        <p:spPr bwMode="auto">
          <a:xfrm>
            <a:off x="7537747" y="4057867"/>
            <a:ext cx="2923084"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促进高校间合作与</a:t>
            </a:r>
            <a:r>
              <a:rPr lang="zh-CN" altLang="en-US" dirty="0" smtClean="0">
                <a:solidFill>
                  <a:schemeClr val="bg1">
                    <a:lumMod val="50000"/>
                  </a:schemeClr>
                </a:solidFill>
                <a:latin typeface="微软雅黑" pitchFamily="34" charset="-122"/>
                <a:ea typeface="微软雅黑" pitchFamily="34" charset="-122"/>
              </a:rPr>
              <a:t>交流</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lumMod val="50000"/>
                  </a:schemeClr>
                </a:solidFill>
                <a:latin typeface="微软雅黑" pitchFamily="34" charset="-122"/>
                <a:ea typeface="微软雅黑" pitchFamily="34" charset="-122"/>
              </a:rPr>
              <a:t>扩大社会影响</a:t>
            </a:r>
            <a:r>
              <a:rPr lang="zh-CN" altLang="en-US" dirty="0" smtClean="0">
                <a:solidFill>
                  <a:schemeClr val="bg1">
                    <a:lumMod val="50000"/>
                  </a:schemeClr>
                </a:solidFill>
                <a:latin typeface="微软雅黑" pitchFamily="34" charset="-122"/>
                <a:ea typeface="微软雅黑" pitchFamily="34" charset="-122"/>
              </a:rPr>
              <a:t>力</a:t>
            </a:r>
            <a:endParaRPr lang="en-US" altLang="zh-CN"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ts val="600"/>
              </a:spcBef>
              <a:buFont typeface="Arial" panose="020B0604020202020204" pitchFamily="34" charset="0"/>
              <a:buChar char="•"/>
            </a:pPr>
            <a:r>
              <a:rPr lang="zh-CN" altLang="en-US" dirty="0" smtClean="0">
                <a:solidFill>
                  <a:schemeClr val="bg1">
                    <a:lumMod val="50000"/>
                  </a:schemeClr>
                </a:solidFill>
                <a:latin typeface="微软雅黑" pitchFamily="34" charset="-122"/>
                <a:ea typeface="微软雅黑" pitchFamily="34" charset="-122"/>
              </a:rPr>
              <a:t>发挥了重要的作用</a:t>
            </a:r>
            <a:endParaRPr lang="en-US" dirty="0">
              <a:solidFill>
                <a:schemeClr val="bg1">
                  <a:lumMod val="50000"/>
                </a:schemeClr>
              </a:solidFill>
              <a:latin typeface="微软雅黑" pitchFamily="34" charset="-122"/>
              <a:ea typeface="微软雅黑" pitchFamily="34" charset="-122"/>
            </a:endParaRPr>
          </a:p>
        </p:txBody>
      </p:sp>
      <p:grpSp>
        <p:nvGrpSpPr>
          <p:cNvPr id="4" name="组合 3"/>
          <p:cNvGrpSpPr/>
          <p:nvPr/>
        </p:nvGrpSpPr>
        <p:grpSpPr>
          <a:xfrm>
            <a:off x="2111389" y="4077072"/>
            <a:ext cx="2664296" cy="392831"/>
            <a:chOff x="2065139" y="4077072"/>
            <a:chExt cx="2664296" cy="392831"/>
          </a:xfrm>
        </p:grpSpPr>
        <p:cxnSp>
          <p:nvCxnSpPr>
            <p:cNvPr id="20" name="直接连接符 19"/>
            <p:cNvCxnSpPr/>
            <p:nvPr/>
          </p:nvCxnSpPr>
          <p:spPr>
            <a:xfrm flipV="1">
              <a:off x="4729435" y="4085183"/>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65139" y="4077072"/>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8229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
          <p:cNvSpPr>
            <a:spLocks noChangeArrowheads="1"/>
          </p:cNvSpPr>
          <p:nvPr/>
        </p:nvSpPr>
        <p:spPr bwMode="auto">
          <a:xfrm>
            <a:off x="6741891" y="4724242"/>
            <a:ext cx="5120598" cy="1014765"/>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协会成立以来，认真研究高校信息化的建设规律，重视加强高校间合作与交流，积极推动教育信息化的建设与发展。</a:t>
            </a:r>
            <a:endParaRPr lang="zh-CN" altLang="en-US" sz="1600" b="1" dirty="0">
              <a:solidFill>
                <a:srgbClr val="E20084"/>
              </a:solidFill>
              <a:latin typeface="微软雅黑" pitchFamily="34" charset="-122"/>
              <a:ea typeface="微软雅黑" pitchFamily="34" charset="-122"/>
            </a:endParaRPr>
          </a:p>
        </p:txBody>
      </p:sp>
      <p:sp>
        <p:nvSpPr>
          <p:cNvPr id="18" name="矩形 3"/>
          <p:cNvSpPr>
            <a:spLocks noChangeArrowheads="1"/>
          </p:cNvSpPr>
          <p:nvPr/>
        </p:nvSpPr>
        <p:spPr bwMode="auto">
          <a:xfrm>
            <a:off x="6741890" y="3391826"/>
            <a:ext cx="5120599"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协会由内蒙古师范大学倡导成立，自</a:t>
            </a:r>
            <a:r>
              <a:rPr lang="en-US" altLang="zh-CN" sz="1600" dirty="0">
                <a:solidFill>
                  <a:schemeClr val="tx1">
                    <a:lumMod val="75000"/>
                    <a:lumOff val="25000"/>
                  </a:schemeClr>
                </a:solidFill>
                <a:latin typeface="微软雅黑" pitchFamily="34" charset="-122"/>
                <a:ea typeface="微软雅黑" pitchFamily="34" charset="-122"/>
              </a:rPr>
              <a:t>2007</a:t>
            </a:r>
            <a:r>
              <a:rPr lang="zh-CN" altLang="en-US" sz="1600" dirty="0">
                <a:solidFill>
                  <a:schemeClr val="tx1">
                    <a:lumMod val="75000"/>
                    <a:lumOff val="25000"/>
                  </a:schemeClr>
                </a:solidFill>
                <a:latin typeface="微软雅黑" pitchFamily="34" charset="-122"/>
                <a:ea typeface="微软雅黑" pitchFamily="34" charset="-122"/>
              </a:rPr>
              <a:t>年成立了内蒙古高校信息化协会，</a:t>
            </a:r>
            <a:r>
              <a:rPr lang="en-US" altLang="zh-CN" sz="1600" dirty="0">
                <a:solidFill>
                  <a:schemeClr val="tx1">
                    <a:lumMod val="75000"/>
                    <a:lumOff val="25000"/>
                  </a:schemeClr>
                </a:solidFill>
                <a:latin typeface="微软雅黑" pitchFamily="34" charset="-122"/>
                <a:ea typeface="微软雅黑" pitchFamily="34" charset="-122"/>
              </a:rPr>
              <a:t>2009</a:t>
            </a:r>
            <a:r>
              <a:rPr lang="zh-CN" altLang="en-US" sz="1600" dirty="0">
                <a:solidFill>
                  <a:schemeClr val="tx1">
                    <a:lumMod val="75000"/>
                    <a:lumOff val="25000"/>
                  </a:schemeClr>
                </a:solidFill>
                <a:latin typeface="微软雅黑" pitchFamily="34" charset="-122"/>
                <a:ea typeface="微软雅黑" pitchFamily="34" charset="-122"/>
              </a:rPr>
              <a:t>年更名为内蒙古教育信息化协会，吸收了呼市、包头、鄂尔多斯、巴彦淖尔电教馆成为会员单位</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b="1" dirty="0">
              <a:solidFill>
                <a:srgbClr val="E20084"/>
              </a:solidFill>
              <a:latin typeface="微软雅黑" pitchFamily="34" charset="-122"/>
              <a:ea typeface="微软雅黑" pitchFamily="34" charset="-122"/>
            </a:endParaRPr>
          </a:p>
        </p:txBody>
      </p:sp>
    </p:spTree>
    <p:extLst>
      <p:ext uri="{BB962C8B-B14F-4D97-AF65-F5344CB8AC3E}">
        <p14:creationId xmlns:p14="http://schemas.microsoft.com/office/powerpoint/2010/main" val="3684706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60"/>
          <p:cNvSpPr txBox="1"/>
          <p:nvPr/>
        </p:nvSpPr>
        <p:spPr>
          <a:xfrm>
            <a:off x="8329835" y="1268760"/>
            <a:ext cx="3532654" cy="40011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1.1</a:t>
            </a:r>
            <a:r>
              <a:rPr lang="zh-CN" altLang="en-US" sz="2000" dirty="0" smtClean="0">
                <a:latin typeface="微软雅黑" pitchFamily="34" charset="-122"/>
                <a:ea typeface="微软雅黑" pitchFamily="34" charset="-122"/>
              </a:rPr>
              <a:t>　促进</a:t>
            </a:r>
            <a:r>
              <a:rPr lang="zh-CN" altLang="en-US" sz="2000" dirty="0">
                <a:latin typeface="微软雅黑" pitchFamily="34" charset="-122"/>
                <a:ea typeface="微软雅黑" pitchFamily="34" charset="-122"/>
              </a:rPr>
              <a:t>高校间合作与</a:t>
            </a:r>
            <a:r>
              <a:rPr lang="zh-CN" altLang="en-US" sz="2000" dirty="0" smtClean="0">
                <a:latin typeface="微软雅黑" pitchFamily="34" charset="-122"/>
                <a:ea typeface="微软雅黑" pitchFamily="34" charset="-122"/>
              </a:rPr>
              <a:t>交流</a:t>
            </a:r>
            <a:endParaRPr lang="zh-CN" altLang="en-US" sz="2000" dirty="0">
              <a:latin typeface="微软雅黑" pitchFamily="34" charset="-122"/>
              <a:ea typeface="微软雅黑" pitchFamily="34" charset="-122"/>
            </a:endParaRPr>
          </a:p>
        </p:txBody>
      </p:sp>
      <p:sp>
        <p:nvSpPr>
          <p:cNvPr id="6" name="Dark Gray"/>
          <p:cNvSpPr/>
          <p:nvPr/>
        </p:nvSpPr>
        <p:spPr bwMode="auto">
          <a:xfrm>
            <a:off x="6741889" y="2204864"/>
            <a:ext cx="5099855" cy="247855"/>
          </a:xfrm>
          <a:prstGeom prst="roundRect">
            <a:avLst>
              <a:gd name="adj" fmla="val 0"/>
            </a:avLst>
          </a:prstGeom>
          <a:solidFill>
            <a:srgbClr val="363535"/>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prstTxWarp prst="textNoShape">
              <a:avLst/>
            </a:prstTxWarp>
          </a:bodyPr>
          <a:lstStyle/>
          <a:p>
            <a:pPr lvl="0" indent="457200" defTabSz="685637" fontAlgn="base">
              <a:spcBef>
                <a:spcPct val="0"/>
              </a:spcBef>
              <a:spcAft>
                <a:spcPct val="0"/>
              </a:spcAft>
              <a:defRPr/>
            </a:pPr>
            <a:r>
              <a:rPr lang="zh-CN" altLang="en-US" sz="1400" dirty="0" smtClean="0">
                <a:solidFill>
                  <a:schemeClr val="bg1"/>
                </a:solidFill>
                <a:latin typeface="微软雅黑" pitchFamily="34" charset="-122"/>
                <a:ea typeface="微软雅黑" pitchFamily="34" charset="-122"/>
                <a:cs typeface="Arial Unicode MS" pitchFamily="34" charset="-122"/>
              </a:rPr>
              <a:t>以</a:t>
            </a:r>
            <a:r>
              <a:rPr lang="zh-CN" altLang="en-US" sz="1400" dirty="0">
                <a:solidFill>
                  <a:schemeClr val="bg1"/>
                </a:solidFill>
                <a:latin typeface="微软雅黑" pitchFamily="34" charset="-122"/>
                <a:ea typeface="微软雅黑" pitchFamily="34" charset="-122"/>
                <a:cs typeface="Arial Unicode MS" pitchFamily="34" charset="-122"/>
              </a:rPr>
              <a:t>学术会议为主线</a:t>
            </a:r>
            <a:r>
              <a:rPr lang="zh-CN" altLang="en-US" sz="1400" dirty="0" smtClean="0">
                <a:solidFill>
                  <a:schemeClr val="bg1"/>
                </a:solidFill>
                <a:latin typeface="微软雅黑" pitchFamily="34" charset="-122"/>
                <a:ea typeface="微软雅黑" pitchFamily="34" charset="-122"/>
                <a:cs typeface="Arial Unicode MS" pitchFamily="34" charset="-122"/>
              </a:rPr>
              <a:t>，凝聚</a:t>
            </a:r>
            <a:r>
              <a:rPr lang="zh-CN" altLang="en-US" sz="1400" dirty="0">
                <a:solidFill>
                  <a:schemeClr val="bg1"/>
                </a:solidFill>
                <a:latin typeface="微软雅黑" pitchFamily="34" charset="-122"/>
                <a:ea typeface="微软雅黑" pitchFamily="34" charset="-122"/>
                <a:cs typeface="Arial Unicode MS" pitchFamily="34" charset="-122"/>
              </a:rPr>
              <a:t>力量，推动高校信息化建设研究</a:t>
            </a:r>
            <a:r>
              <a:rPr lang="zh-CN" altLang="en-US" sz="1400" dirty="0" smtClean="0">
                <a:solidFill>
                  <a:schemeClr val="bg1"/>
                </a:solidFill>
                <a:latin typeface="微软雅黑" pitchFamily="34" charset="-122"/>
                <a:ea typeface="微软雅黑" pitchFamily="34" charset="-122"/>
                <a:cs typeface="Arial Unicode MS" pitchFamily="34" charset="-122"/>
              </a:rPr>
              <a:t>。</a:t>
            </a:r>
            <a:endParaRPr kumimoji="0" lang="en-US" sz="14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
        <p:nvSpPr>
          <p:cNvPr id="7" name="矩形 3"/>
          <p:cNvSpPr>
            <a:spLocks noChangeArrowheads="1"/>
          </p:cNvSpPr>
          <p:nvPr/>
        </p:nvSpPr>
        <p:spPr bwMode="auto">
          <a:xfrm>
            <a:off x="6741891" y="3933015"/>
            <a:ext cx="5120598" cy="1967718"/>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通过交流，各高校加深了相互了解，促进了相互之间的学习和交流，各会员单位从交流中汲取营养，推动了各自高校信息化建设迅速发展。在每次的学术年会上，我们还邀请国内高校信息化工作突出的专家就教育信息化的发展作趋势和最新技术进行报告，我区的信息化基本上与国内高校同步发展。</a:t>
            </a:r>
          </a:p>
        </p:txBody>
      </p:sp>
      <p:sp>
        <p:nvSpPr>
          <p:cNvPr id="9" name="矩形 3"/>
          <p:cNvSpPr>
            <a:spLocks noChangeArrowheads="1"/>
          </p:cNvSpPr>
          <p:nvPr/>
        </p:nvSpPr>
        <p:spPr bwMode="auto">
          <a:xfrm>
            <a:off x="6741890" y="2596736"/>
            <a:ext cx="5120599" cy="1332416"/>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sz="1600" dirty="0">
                <a:solidFill>
                  <a:schemeClr val="tx1">
                    <a:lumMod val="75000"/>
                    <a:lumOff val="25000"/>
                  </a:schemeClr>
                </a:solidFill>
                <a:latin typeface="微软雅黑" pitchFamily="34" charset="-122"/>
                <a:ea typeface="微软雅黑" pitchFamily="34" charset="-122"/>
              </a:rPr>
              <a:t>协会每年组织两次规模较大的学术年会，先后由内蒙古师范大学、内蒙古大学、内蒙古科技大学、内蒙古工业大学、内蒙古农业大学、内蒙古医科大学、包头师范学院等院校承办过学术年会</a:t>
            </a:r>
            <a:r>
              <a:rPr lang="zh-CN" altLang="en-US" sz="1600" dirty="0" smtClean="0">
                <a:solidFill>
                  <a:schemeClr val="tx1">
                    <a:lumMod val="75000"/>
                    <a:lumOff val="25000"/>
                  </a:schemeClr>
                </a:solidFill>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753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60"/>
          <p:cNvSpPr txBox="1"/>
          <p:nvPr/>
        </p:nvSpPr>
        <p:spPr>
          <a:xfrm>
            <a:off x="9049915" y="1268760"/>
            <a:ext cx="2812574" cy="40011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1.2</a:t>
            </a:r>
            <a:r>
              <a:rPr lang="zh-CN" altLang="en-US" sz="2000" dirty="0" smtClean="0">
                <a:latin typeface="微软雅黑" pitchFamily="34" charset="-122"/>
                <a:ea typeface="微软雅黑" pitchFamily="34" charset="-122"/>
              </a:rPr>
              <a:t>　扩大</a:t>
            </a:r>
            <a:r>
              <a:rPr lang="zh-CN" altLang="en-US" sz="2000" dirty="0">
                <a:latin typeface="微软雅黑" pitchFamily="34" charset="-122"/>
                <a:ea typeface="微软雅黑" pitchFamily="34" charset="-122"/>
              </a:rPr>
              <a:t>社会影响</a:t>
            </a:r>
          </a:p>
        </p:txBody>
      </p:sp>
      <p:sp>
        <p:nvSpPr>
          <p:cNvPr id="3" name="Dark Gray"/>
          <p:cNvSpPr/>
          <p:nvPr/>
        </p:nvSpPr>
        <p:spPr bwMode="auto">
          <a:xfrm>
            <a:off x="1777107" y="3645024"/>
            <a:ext cx="10064637" cy="1584176"/>
          </a:xfrm>
          <a:prstGeom prst="roundRect">
            <a:avLst>
              <a:gd name="adj" fmla="val 0"/>
            </a:avLst>
          </a:prstGeom>
          <a:solidFill>
            <a:srgbClr val="363535"/>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prstTxWarp prst="textNoShape">
              <a:avLst/>
            </a:prstTxWarp>
          </a:bodyPr>
          <a:lstStyle/>
          <a:p>
            <a:pPr lvl="0" algn="ctr" defTabSz="685637" fontAlgn="base">
              <a:spcBef>
                <a:spcPct val="0"/>
              </a:spcBef>
              <a:spcAft>
                <a:spcPct val="0"/>
              </a:spcAft>
              <a:defRPr/>
            </a:pPr>
            <a:endParaRPr kumimoji="0" lang="en-US" sz="14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
        <p:nvSpPr>
          <p:cNvPr id="4" name="TextBox 3"/>
          <p:cNvSpPr txBox="1"/>
          <p:nvPr/>
        </p:nvSpPr>
        <p:spPr>
          <a:xfrm>
            <a:off x="2137147" y="3898503"/>
            <a:ext cx="9704597" cy="1077218"/>
          </a:xfrm>
          <a:prstGeom prst="rect">
            <a:avLst/>
          </a:prstGeom>
          <a:noFill/>
        </p:spPr>
        <p:txBody>
          <a:bodyPr wrap="square" rtlCol="0">
            <a:spAutoFit/>
          </a:bodyPr>
          <a:lstStyle/>
          <a:p>
            <a:r>
              <a:rPr lang="zh-CN" altLang="en-US" sz="3200" b="1" dirty="0">
                <a:solidFill>
                  <a:schemeClr val="bg1"/>
                </a:solidFill>
                <a:latin typeface="微软雅黑" pitchFamily="34" charset="-122"/>
                <a:ea typeface="微软雅黑" pitchFamily="34" charset="-122"/>
              </a:rPr>
              <a:t>“专家把高校信息化的建设成果</a:t>
            </a:r>
            <a:r>
              <a:rPr lang="zh-CN" altLang="en-US" sz="3200" b="1" dirty="0" smtClean="0">
                <a:solidFill>
                  <a:schemeClr val="bg1"/>
                </a:solidFill>
                <a:latin typeface="微软雅黑" pitchFamily="34" charset="-122"/>
                <a:ea typeface="微软雅黑" pitchFamily="34" charset="-122"/>
              </a:rPr>
              <a:t>和经验</a:t>
            </a:r>
            <a:r>
              <a:rPr lang="zh-CN" altLang="en-US" sz="3200" b="1" dirty="0">
                <a:solidFill>
                  <a:schemeClr val="bg1"/>
                </a:solidFill>
                <a:latin typeface="微软雅黑" pitchFamily="34" charset="-122"/>
                <a:ea typeface="微软雅黑" pitchFamily="34" charset="-122"/>
              </a:rPr>
              <a:t>推广到社会各行各业。高校信息化和协会的影响力大幅</a:t>
            </a:r>
            <a:r>
              <a:rPr lang="zh-CN" altLang="en-US" sz="3200" b="1" dirty="0" smtClean="0">
                <a:solidFill>
                  <a:schemeClr val="bg1"/>
                </a:solidFill>
                <a:latin typeface="微软雅黑" pitchFamily="34" charset="-122"/>
                <a:ea typeface="微软雅黑" pitchFamily="34" charset="-122"/>
              </a:rPr>
              <a:t>提高”</a:t>
            </a:r>
            <a:r>
              <a:rPr lang="zh-CN" altLang="en-US" sz="3200" b="1" dirty="0">
                <a:solidFill>
                  <a:schemeClr val="bg1"/>
                </a:solidFill>
                <a:latin typeface="微软雅黑" pitchFamily="34" charset="-122"/>
                <a:ea typeface="微软雅黑" pitchFamily="34" charset="-122"/>
              </a:rPr>
              <a:t>。</a:t>
            </a:r>
            <a:endParaRPr lang="zh-CN" altLang="en-US" sz="3200" b="1" kern="1200" dirty="0">
              <a:solidFill>
                <a:schemeClr val="bg1"/>
              </a:solidFill>
              <a:latin typeface="微软雅黑" pitchFamily="34" charset="-122"/>
              <a:ea typeface="微软雅黑" pitchFamily="34" charset="-122"/>
            </a:endParaRPr>
          </a:p>
        </p:txBody>
      </p:sp>
      <p:sp>
        <p:nvSpPr>
          <p:cNvPr id="5" name="矩形 3"/>
          <p:cNvSpPr>
            <a:spLocks noChangeArrowheads="1"/>
          </p:cNvSpPr>
          <p:nvPr/>
        </p:nvSpPr>
        <p:spPr bwMode="auto">
          <a:xfrm>
            <a:off x="1805828" y="2416205"/>
            <a:ext cx="10064637" cy="1241302"/>
          </a:xfrm>
          <a:prstGeom prst="rect">
            <a:avLst/>
          </a:prstGeom>
          <a:noFill/>
          <a:ln w="9525">
            <a:noFill/>
            <a:prstDash val="dash"/>
            <a:miter lim="800000"/>
            <a:headEnd/>
            <a:tailEnd/>
          </a:ln>
        </p:spPr>
        <p:txBody>
          <a:bodyPr wrap="square">
            <a:spAutoFit/>
          </a:bodyPr>
          <a:lstStyle/>
          <a:p>
            <a:pPr indent="457200">
              <a:lnSpc>
                <a:spcPct val="129000"/>
              </a:lnSpc>
              <a:spcAft>
                <a:spcPts val="600"/>
              </a:spcAft>
              <a:defRPr/>
            </a:pPr>
            <a:r>
              <a:rPr lang="zh-CN" altLang="en-US" b="1" dirty="0">
                <a:solidFill>
                  <a:schemeClr val="tx1">
                    <a:lumMod val="50000"/>
                    <a:lumOff val="50000"/>
                  </a:schemeClr>
                </a:solidFill>
                <a:latin typeface="微软雅黑" pitchFamily="34" charset="-122"/>
                <a:ea typeface="微软雅黑" pitchFamily="34" charset="-122"/>
              </a:rPr>
              <a:t>积极参与自治区的信息化建设，拓宽社会服务领域，扩大社会影响</a:t>
            </a:r>
            <a:r>
              <a:rPr lang="zh-CN" altLang="en-US" b="1" dirty="0" smtClean="0">
                <a:solidFill>
                  <a:schemeClr val="tx1">
                    <a:lumMod val="50000"/>
                    <a:lumOff val="50000"/>
                  </a:schemeClr>
                </a:solidFill>
                <a:latin typeface="微软雅黑" pitchFamily="34" charset="-122"/>
                <a:ea typeface="微软雅黑" pitchFamily="34" charset="-122"/>
              </a:rPr>
              <a:t>。</a:t>
            </a:r>
            <a:endParaRPr lang="en-US" altLang="zh-CN" b="1" dirty="0" smtClean="0">
              <a:solidFill>
                <a:schemeClr val="tx1">
                  <a:lumMod val="50000"/>
                  <a:lumOff val="50000"/>
                </a:schemeClr>
              </a:solidFill>
              <a:latin typeface="微软雅黑" pitchFamily="34" charset="-122"/>
              <a:ea typeface="微软雅黑" pitchFamily="34" charset="-122"/>
            </a:endParaRPr>
          </a:p>
          <a:p>
            <a:pPr indent="457200">
              <a:lnSpc>
                <a:spcPct val="129000"/>
              </a:lnSpc>
              <a:spcAft>
                <a:spcPts val="600"/>
              </a:spcAft>
              <a:defRPr/>
            </a:pPr>
            <a:r>
              <a:rPr lang="zh-CN" altLang="en-US" b="1" dirty="0">
                <a:solidFill>
                  <a:srgbClr val="E20084"/>
                </a:solidFill>
                <a:latin typeface="微软雅黑" pitchFamily="34" charset="-122"/>
                <a:ea typeface="微软雅黑" pitchFamily="34" charset="-122"/>
              </a:rPr>
              <a:t>协会成员绝大部分都是自治区信息化建设的专家，自治区许多重大信息化建设项目都能看到协会专家的身影</a:t>
            </a:r>
          </a:p>
        </p:txBody>
      </p:sp>
      <p:sp>
        <p:nvSpPr>
          <p:cNvPr id="9" name="Dark Gray"/>
          <p:cNvSpPr/>
          <p:nvPr/>
        </p:nvSpPr>
        <p:spPr bwMode="auto">
          <a:xfrm>
            <a:off x="1777107" y="5265216"/>
            <a:ext cx="10064637" cy="108000"/>
          </a:xfrm>
          <a:prstGeom prst="roundRect">
            <a:avLst>
              <a:gd name="adj" fmla="val 0"/>
            </a:avLst>
          </a:prstGeom>
          <a:solidFill>
            <a:srgbClr val="363535"/>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prstTxWarp prst="textNoShape">
              <a:avLst/>
            </a:prstTxWarp>
          </a:bodyPr>
          <a:lstStyle/>
          <a:p>
            <a:pPr lvl="0" algn="ctr" defTabSz="685637" fontAlgn="base">
              <a:spcBef>
                <a:spcPct val="0"/>
              </a:spcBef>
              <a:spcAft>
                <a:spcPct val="0"/>
              </a:spcAft>
              <a:defRPr/>
            </a:pPr>
            <a:endParaRPr kumimoji="0" lang="en-US" sz="14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12024985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12378</TotalTime>
  <Words>2366</Words>
  <Application>Microsoft Office PowerPoint</Application>
  <PresentationFormat>自定义</PresentationFormat>
  <Paragraphs>102</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 Unicode MS</vt:lpstr>
      <vt:lpstr>经典繁仿黑</vt:lpstr>
      <vt:lpstr>宋体</vt:lpstr>
      <vt:lpstr>微软雅黑</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Von Smile</cp:lastModifiedBy>
  <cp:revision>2639</cp:revision>
  <dcterms:created xsi:type="dcterms:W3CDTF">2012-10-07T00:28:30Z</dcterms:created>
  <dcterms:modified xsi:type="dcterms:W3CDTF">2015-06-23T16:52:59Z</dcterms:modified>
</cp:coreProperties>
</file>